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1DE22"/>
    <a:srgbClr val="92C64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26" autoAdjust="0"/>
    <p:restoredTop sz="94660"/>
  </p:normalViewPr>
  <p:slideViewPr>
    <p:cSldViewPr snapToGrid="0" showGuides="1">
      <p:cViewPr varScale="1">
        <p:scale>
          <a:sx n="69" d="100"/>
          <a:sy n="69" d="100"/>
        </p:scale>
        <p:origin x="120" y="72"/>
      </p:cViewPr>
      <p:guideLst>
        <p:guide orient="horz" pos="2115"/>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57EBE5-23C1-4B14-91CA-347296634E3A}"/>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4DB5FA3A-EF73-4E83-9CE0-6D33B5FD35F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4DB6E778-D4A5-47EA-AAE3-36505C67266D}"/>
              </a:ext>
            </a:extLst>
          </p:cNvPr>
          <p:cNvSpPr>
            <a:spLocks noGrp="1"/>
          </p:cNvSpPr>
          <p:nvPr>
            <p:ph type="dt" sz="half" idx="10"/>
          </p:nvPr>
        </p:nvSpPr>
        <p:spPr/>
        <p:txBody>
          <a:bodyPr/>
          <a:lstStyle/>
          <a:p>
            <a:fld id="{E082CC1E-1EBD-4D55-85B4-8D9A6EF38712}" type="datetimeFigureOut">
              <a:rPr lang="es-CO" smtClean="0"/>
              <a:t>11/05/2023</a:t>
            </a:fld>
            <a:endParaRPr lang="es-CO"/>
          </a:p>
        </p:txBody>
      </p:sp>
      <p:sp>
        <p:nvSpPr>
          <p:cNvPr id="5" name="Marcador de pie de página 4">
            <a:extLst>
              <a:ext uri="{FF2B5EF4-FFF2-40B4-BE49-F238E27FC236}">
                <a16:creationId xmlns:a16="http://schemas.microsoft.com/office/drawing/2014/main" id="{E8E50AA6-5BD9-4722-8F5A-D4AFBEF99871}"/>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2A418CC9-BA8E-4124-A0A4-375AF34CB6D8}"/>
              </a:ext>
            </a:extLst>
          </p:cNvPr>
          <p:cNvSpPr>
            <a:spLocks noGrp="1"/>
          </p:cNvSpPr>
          <p:nvPr>
            <p:ph type="sldNum" sz="quarter" idx="12"/>
          </p:nvPr>
        </p:nvSpPr>
        <p:spPr/>
        <p:txBody>
          <a:bodyPr/>
          <a:lstStyle/>
          <a:p>
            <a:fld id="{4B3A77A8-00BF-407A-8D19-F563A2BE0C01}" type="slidenum">
              <a:rPr lang="es-CO" smtClean="0"/>
              <a:t>‹Nº›</a:t>
            </a:fld>
            <a:endParaRPr lang="es-CO"/>
          </a:p>
        </p:txBody>
      </p:sp>
    </p:spTree>
    <p:extLst>
      <p:ext uri="{BB962C8B-B14F-4D97-AF65-F5344CB8AC3E}">
        <p14:creationId xmlns:p14="http://schemas.microsoft.com/office/powerpoint/2010/main" val="1418366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796A5F-8435-4D85-88E3-527A695DC17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4B5E0777-5895-4D30-95BE-32F4CE7D706E}"/>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0885C950-046D-4F84-9E91-3BF886F941C2}"/>
              </a:ext>
            </a:extLst>
          </p:cNvPr>
          <p:cNvSpPr>
            <a:spLocks noGrp="1"/>
          </p:cNvSpPr>
          <p:nvPr>
            <p:ph type="dt" sz="half" idx="10"/>
          </p:nvPr>
        </p:nvSpPr>
        <p:spPr/>
        <p:txBody>
          <a:bodyPr/>
          <a:lstStyle/>
          <a:p>
            <a:fld id="{E082CC1E-1EBD-4D55-85B4-8D9A6EF38712}" type="datetimeFigureOut">
              <a:rPr lang="es-CO" smtClean="0"/>
              <a:t>11/05/2023</a:t>
            </a:fld>
            <a:endParaRPr lang="es-CO"/>
          </a:p>
        </p:txBody>
      </p:sp>
      <p:sp>
        <p:nvSpPr>
          <p:cNvPr id="5" name="Marcador de pie de página 4">
            <a:extLst>
              <a:ext uri="{FF2B5EF4-FFF2-40B4-BE49-F238E27FC236}">
                <a16:creationId xmlns:a16="http://schemas.microsoft.com/office/drawing/2014/main" id="{A530B4BB-2547-4E35-BF73-5BE3BF9B8EA2}"/>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EC639B35-81BC-4221-B1ED-63615555D615}"/>
              </a:ext>
            </a:extLst>
          </p:cNvPr>
          <p:cNvSpPr>
            <a:spLocks noGrp="1"/>
          </p:cNvSpPr>
          <p:nvPr>
            <p:ph type="sldNum" sz="quarter" idx="12"/>
          </p:nvPr>
        </p:nvSpPr>
        <p:spPr/>
        <p:txBody>
          <a:bodyPr/>
          <a:lstStyle/>
          <a:p>
            <a:fld id="{4B3A77A8-00BF-407A-8D19-F563A2BE0C01}" type="slidenum">
              <a:rPr lang="es-CO" smtClean="0"/>
              <a:t>‹Nº›</a:t>
            </a:fld>
            <a:endParaRPr lang="es-CO"/>
          </a:p>
        </p:txBody>
      </p:sp>
    </p:spTree>
    <p:extLst>
      <p:ext uri="{BB962C8B-B14F-4D97-AF65-F5344CB8AC3E}">
        <p14:creationId xmlns:p14="http://schemas.microsoft.com/office/powerpoint/2010/main" val="3863935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6375BC47-2B82-43E9-B4D3-56B169963605}"/>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5AD986BF-86C7-4E94-A5F9-D344ECE71116}"/>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7F35A740-BD71-45B5-8F35-CF0BA45FA63F}"/>
              </a:ext>
            </a:extLst>
          </p:cNvPr>
          <p:cNvSpPr>
            <a:spLocks noGrp="1"/>
          </p:cNvSpPr>
          <p:nvPr>
            <p:ph type="dt" sz="half" idx="10"/>
          </p:nvPr>
        </p:nvSpPr>
        <p:spPr/>
        <p:txBody>
          <a:bodyPr/>
          <a:lstStyle/>
          <a:p>
            <a:fld id="{E082CC1E-1EBD-4D55-85B4-8D9A6EF38712}" type="datetimeFigureOut">
              <a:rPr lang="es-CO" smtClean="0"/>
              <a:t>11/05/2023</a:t>
            </a:fld>
            <a:endParaRPr lang="es-CO"/>
          </a:p>
        </p:txBody>
      </p:sp>
      <p:sp>
        <p:nvSpPr>
          <p:cNvPr id="5" name="Marcador de pie de página 4">
            <a:extLst>
              <a:ext uri="{FF2B5EF4-FFF2-40B4-BE49-F238E27FC236}">
                <a16:creationId xmlns:a16="http://schemas.microsoft.com/office/drawing/2014/main" id="{85BA6C8E-E28D-4560-A72C-9C0260E8A0C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E09158CE-65E9-4C75-B005-E1A915FC35FD}"/>
              </a:ext>
            </a:extLst>
          </p:cNvPr>
          <p:cNvSpPr>
            <a:spLocks noGrp="1"/>
          </p:cNvSpPr>
          <p:nvPr>
            <p:ph type="sldNum" sz="quarter" idx="12"/>
          </p:nvPr>
        </p:nvSpPr>
        <p:spPr/>
        <p:txBody>
          <a:bodyPr/>
          <a:lstStyle/>
          <a:p>
            <a:fld id="{4B3A77A8-00BF-407A-8D19-F563A2BE0C01}" type="slidenum">
              <a:rPr lang="es-CO" smtClean="0"/>
              <a:t>‹Nº›</a:t>
            </a:fld>
            <a:endParaRPr lang="es-CO"/>
          </a:p>
        </p:txBody>
      </p:sp>
    </p:spTree>
    <p:extLst>
      <p:ext uri="{BB962C8B-B14F-4D97-AF65-F5344CB8AC3E}">
        <p14:creationId xmlns:p14="http://schemas.microsoft.com/office/powerpoint/2010/main" val="2215503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D13D819-9A37-4E41-B1C5-83E705A79CF7}"/>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22DCAC28-2D4D-450B-B3D0-7AFBA1D6C487}"/>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C43A523-1D45-472A-ABF1-C3021B85429B}"/>
              </a:ext>
            </a:extLst>
          </p:cNvPr>
          <p:cNvSpPr>
            <a:spLocks noGrp="1"/>
          </p:cNvSpPr>
          <p:nvPr>
            <p:ph type="dt" sz="half" idx="10"/>
          </p:nvPr>
        </p:nvSpPr>
        <p:spPr/>
        <p:txBody>
          <a:bodyPr/>
          <a:lstStyle/>
          <a:p>
            <a:fld id="{E082CC1E-1EBD-4D55-85B4-8D9A6EF38712}" type="datetimeFigureOut">
              <a:rPr lang="es-CO" smtClean="0"/>
              <a:t>11/05/2023</a:t>
            </a:fld>
            <a:endParaRPr lang="es-CO"/>
          </a:p>
        </p:txBody>
      </p:sp>
      <p:sp>
        <p:nvSpPr>
          <p:cNvPr id="5" name="Marcador de pie de página 4">
            <a:extLst>
              <a:ext uri="{FF2B5EF4-FFF2-40B4-BE49-F238E27FC236}">
                <a16:creationId xmlns:a16="http://schemas.microsoft.com/office/drawing/2014/main" id="{13D7F356-4D87-4FA5-AA49-025491DBCCA2}"/>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6166BDA5-8450-41BB-962C-A08C45C8245F}"/>
              </a:ext>
            </a:extLst>
          </p:cNvPr>
          <p:cNvSpPr>
            <a:spLocks noGrp="1"/>
          </p:cNvSpPr>
          <p:nvPr>
            <p:ph type="sldNum" sz="quarter" idx="12"/>
          </p:nvPr>
        </p:nvSpPr>
        <p:spPr/>
        <p:txBody>
          <a:bodyPr/>
          <a:lstStyle/>
          <a:p>
            <a:fld id="{4B3A77A8-00BF-407A-8D19-F563A2BE0C01}" type="slidenum">
              <a:rPr lang="es-CO" smtClean="0"/>
              <a:t>‹Nº›</a:t>
            </a:fld>
            <a:endParaRPr lang="es-CO"/>
          </a:p>
        </p:txBody>
      </p:sp>
    </p:spTree>
    <p:extLst>
      <p:ext uri="{BB962C8B-B14F-4D97-AF65-F5344CB8AC3E}">
        <p14:creationId xmlns:p14="http://schemas.microsoft.com/office/powerpoint/2010/main" val="2198265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DB1905-7B35-449E-B07D-F332232426C0}"/>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ECD0D657-6B88-4E00-A210-69E5EA266CC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CCFD3F2F-C81B-49B3-9B9A-6981802A5125}"/>
              </a:ext>
            </a:extLst>
          </p:cNvPr>
          <p:cNvSpPr>
            <a:spLocks noGrp="1"/>
          </p:cNvSpPr>
          <p:nvPr>
            <p:ph type="dt" sz="half" idx="10"/>
          </p:nvPr>
        </p:nvSpPr>
        <p:spPr/>
        <p:txBody>
          <a:bodyPr/>
          <a:lstStyle/>
          <a:p>
            <a:fld id="{E082CC1E-1EBD-4D55-85B4-8D9A6EF38712}" type="datetimeFigureOut">
              <a:rPr lang="es-CO" smtClean="0"/>
              <a:t>11/05/2023</a:t>
            </a:fld>
            <a:endParaRPr lang="es-CO"/>
          </a:p>
        </p:txBody>
      </p:sp>
      <p:sp>
        <p:nvSpPr>
          <p:cNvPr id="5" name="Marcador de pie de página 4">
            <a:extLst>
              <a:ext uri="{FF2B5EF4-FFF2-40B4-BE49-F238E27FC236}">
                <a16:creationId xmlns:a16="http://schemas.microsoft.com/office/drawing/2014/main" id="{7F0A4AB2-0081-4102-9C17-0CA94DD32D02}"/>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A885F8D8-A8F0-4D00-8D0D-6DC6A79923B1}"/>
              </a:ext>
            </a:extLst>
          </p:cNvPr>
          <p:cNvSpPr>
            <a:spLocks noGrp="1"/>
          </p:cNvSpPr>
          <p:nvPr>
            <p:ph type="sldNum" sz="quarter" idx="12"/>
          </p:nvPr>
        </p:nvSpPr>
        <p:spPr/>
        <p:txBody>
          <a:bodyPr/>
          <a:lstStyle/>
          <a:p>
            <a:fld id="{4B3A77A8-00BF-407A-8D19-F563A2BE0C01}" type="slidenum">
              <a:rPr lang="es-CO" smtClean="0"/>
              <a:t>‹Nº›</a:t>
            </a:fld>
            <a:endParaRPr lang="es-CO"/>
          </a:p>
        </p:txBody>
      </p:sp>
    </p:spTree>
    <p:extLst>
      <p:ext uri="{BB962C8B-B14F-4D97-AF65-F5344CB8AC3E}">
        <p14:creationId xmlns:p14="http://schemas.microsoft.com/office/powerpoint/2010/main" val="853671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95264F-5370-4F03-95F9-BB83A53DC62D}"/>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5D0F92FA-DA31-4D57-A913-3EBD2F90E6FB}"/>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82E4F9C5-7B63-4426-A586-72E411C03A04}"/>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EE0B6990-3B3A-4192-852C-8E99C930C6D7}"/>
              </a:ext>
            </a:extLst>
          </p:cNvPr>
          <p:cNvSpPr>
            <a:spLocks noGrp="1"/>
          </p:cNvSpPr>
          <p:nvPr>
            <p:ph type="dt" sz="half" idx="10"/>
          </p:nvPr>
        </p:nvSpPr>
        <p:spPr/>
        <p:txBody>
          <a:bodyPr/>
          <a:lstStyle/>
          <a:p>
            <a:fld id="{E082CC1E-1EBD-4D55-85B4-8D9A6EF38712}" type="datetimeFigureOut">
              <a:rPr lang="es-CO" smtClean="0"/>
              <a:t>11/05/2023</a:t>
            </a:fld>
            <a:endParaRPr lang="es-CO"/>
          </a:p>
        </p:txBody>
      </p:sp>
      <p:sp>
        <p:nvSpPr>
          <p:cNvPr id="6" name="Marcador de pie de página 5">
            <a:extLst>
              <a:ext uri="{FF2B5EF4-FFF2-40B4-BE49-F238E27FC236}">
                <a16:creationId xmlns:a16="http://schemas.microsoft.com/office/drawing/2014/main" id="{ED8483C6-1F43-4D30-BC64-63BF0772CE90}"/>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FB78911A-608E-4451-BFD0-2D2BA05774C1}"/>
              </a:ext>
            </a:extLst>
          </p:cNvPr>
          <p:cNvSpPr>
            <a:spLocks noGrp="1"/>
          </p:cNvSpPr>
          <p:nvPr>
            <p:ph type="sldNum" sz="quarter" idx="12"/>
          </p:nvPr>
        </p:nvSpPr>
        <p:spPr/>
        <p:txBody>
          <a:bodyPr/>
          <a:lstStyle/>
          <a:p>
            <a:fld id="{4B3A77A8-00BF-407A-8D19-F563A2BE0C01}" type="slidenum">
              <a:rPr lang="es-CO" smtClean="0"/>
              <a:t>‹Nº›</a:t>
            </a:fld>
            <a:endParaRPr lang="es-CO"/>
          </a:p>
        </p:txBody>
      </p:sp>
    </p:spTree>
    <p:extLst>
      <p:ext uri="{BB962C8B-B14F-4D97-AF65-F5344CB8AC3E}">
        <p14:creationId xmlns:p14="http://schemas.microsoft.com/office/powerpoint/2010/main" val="3105651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D9BEDB4-5B70-4CD6-914C-045790CF965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F035C970-354F-4DAE-AC0A-64AA861CCDA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EA45D1BE-6C3D-4A4E-8707-02811BF24F6F}"/>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2E6430AF-6C6F-4A25-9E3E-FE8947930E8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27841993-826E-4F03-BCB9-0E8B121D9E3C}"/>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43F4FDF4-5AFC-4FC4-839C-55F7D2E055EF}"/>
              </a:ext>
            </a:extLst>
          </p:cNvPr>
          <p:cNvSpPr>
            <a:spLocks noGrp="1"/>
          </p:cNvSpPr>
          <p:nvPr>
            <p:ph type="dt" sz="half" idx="10"/>
          </p:nvPr>
        </p:nvSpPr>
        <p:spPr/>
        <p:txBody>
          <a:bodyPr/>
          <a:lstStyle/>
          <a:p>
            <a:fld id="{E082CC1E-1EBD-4D55-85B4-8D9A6EF38712}" type="datetimeFigureOut">
              <a:rPr lang="es-CO" smtClean="0"/>
              <a:t>11/05/2023</a:t>
            </a:fld>
            <a:endParaRPr lang="es-CO"/>
          </a:p>
        </p:txBody>
      </p:sp>
      <p:sp>
        <p:nvSpPr>
          <p:cNvPr id="8" name="Marcador de pie de página 7">
            <a:extLst>
              <a:ext uri="{FF2B5EF4-FFF2-40B4-BE49-F238E27FC236}">
                <a16:creationId xmlns:a16="http://schemas.microsoft.com/office/drawing/2014/main" id="{79FC525D-55FD-4B20-AC8F-47B04FEDC673}"/>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56C71957-6863-4B5F-9DA0-9AD36DCF42DB}"/>
              </a:ext>
            </a:extLst>
          </p:cNvPr>
          <p:cNvSpPr>
            <a:spLocks noGrp="1"/>
          </p:cNvSpPr>
          <p:nvPr>
            <p:ph type="sldNum" sz="quarter" idx="12"/>
          </p:nvPr>
        </p:nvSpPr>
        <p:spPr/>
        <p:txBody>
          <a:bodyPr/>
          <a:lstStyle/>
          <a:p>
            <a:fld id="{4B3A77A8-00BF-407A-8D19-F563A2BE0C01}" type="slidenum">
              <a:rPr lang="es-CO" smtClean="0"/>
              <a:t>‹Nº›</a:t>
            </a:fld>
            <a:endParaRPr lang="es-CO"/>
          </a:p>
        </p:txBody>
      </p:sp>
    </p:spTree>
    <p:extLst>
      <p:ext uri="{BB962C8B-B14F-4D97-AF65-F5344CB8AC3E}">
        <p14:creationId xmlns:p14="http://schemas.microsoft.com/office/powerpoint/2010/main" val="1501933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5619DF-7A88-468C-AADE-13A49C33DABE}"/>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5266766C-B85B-48F4-8D26-46F9DA6BD9FA}"/>
              </a:ext>
            </a:extLst>
          </p:cNvPr>
          <p:cNvSpPr>
            <a:spLocks noGrp="1"/>
          </p:cNvSpPr>
          <p:nvPr>
            <p:ph type="dt" sz="half" idx="10"/>
          </p:nvPr>
        </p:nvSpPr>
        <p:spPr/>
        <p:txBody>
          <a:bodyPr/>
          <a:lstStyle/>
          <a:p>
            <a:fld id="{E082CC1E-1EBD-4D55-85B4-8D9A6EF38712}" type="datetimeFigureOut">
              <a:rPr lang="es-CO" smtClean="0"/>
              <a:t>11/05/2023</a:t>
            </a:fld>
            <a:endParaRPr lang="es-CO"/>
          </a:p>
        </p:txBody>
      </p:sp>
      <p:sp>
        <p:nvSpPr>
          <p:cNvPr id="4" name="Marcador de pie de página 3">
            <a:extLst>
              <a:ext uri="{FF2B5EF4-FFF2-40B4-BE49-F238E27FC236}">
                <a16:creationId xmlns:a16="http://schemas.microsoft.com/office/drawing/2014/main" id="{E5F270A9-90F0-4AF2-B1EB-14852544EC77}"/>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74E51AA3-4F52-4E1D-93D4-2CA275815024}"/>
              </a:ext>
            </a:extLst>
          </p:cNvPr>
          <p:cNvSpPr>
            <a:spLocks noGrp="1"/>
          </p:cNvSpPr>
          <p:nvPr>
            <p:ph type="sldNum" sz="quarter" idx="12"/>
          </p:nvPr>
        </p:nvSpPr>
        <p:spPr/>
        <p:txBody>
          <a:bodyPr/>
          <a:lstStyle/>
          <a:p>
            <a:fld id="{4B3A77A8-00BF-407A-8D19-F563A2BE0C01}" type="slidenum">
              <a:rPr lang="es-CO" smtClean="0"/>
              <a:t>‹Nº›</a:t>
            </a:fld>
            <a:endParaRPr lang="es-CO"/>
          </a:p>
        </p:txBody>
      </p:sp>
    </p:spTree>
    <p:extLst>
      <p:ext uri="{BB962C8B-B14F-4D97-AF65-F5344CB8AC3E}">
        <p14:creationId xmlns:p14="http://schemas.microsoft.com/office/powerpoint/2010/main" val="1970850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26E6BD75-3127-4328-B56B-DA0AE87C2323}"/>
              </a:ext>
            </a:extLst>
          </p:cNvPr>
          <p:cNvSpPr>
            <a:spLocks noGrp="1"/>
          </p:cNvSpPr>
          <p:nvPr>
            <p:ph type="dt" sz="half" idx="10"/>
          </p:nvPr>
        </p:nvSpPr>
        <p:spPr/>
        <p:txBody>
          <a:bodyPr/>
          <a:lstStyle/>
          <a:p>
            <a:fld id="{E082CC1E-1EBD-4D55-85B4-8D9A6EF38712}" type="datetimeFigureOut">
              <a:rPr lang="es-CO" smtClean="0"/>
              <a:t>11/05/2023</a:t>
            </a:fld>
            <a:endParaRPr lang="es-CO"/>
          </a:p>
        </p:txBody>
      </p:sp>
      <p:sp>
        <p:nvSpPr>
          <p:cNvPr id="3" name="Marcador de pie de página 2">
            <a:extLst>
              <a:ext uri="{FF2B5EF4-FFF2-40B4-BE49-F238E27FC236}">
                <a16:creationId xmlns:a16="http://schemas.microsoft.com/office/drawing/2014/main" id="{92D02EBD-C490-4C59-9691-A11F73A9DBF3}"/>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DAE698C7-AF20-4BD1-A591-75B7BC27B0F2}"/>
              </a:ext>
            </a:extLst>
          </p:cNvPr>
          <p:cNvSpPr>
            <a:spLocks noGrp="1"/>
          </p:cNvSpPr>
          <p:nvPr>
            <p:ph type="sldNum" sz="quarter" idx="12"/>
          </p:nvPr>
        </p:nvSpPr>
        <p:spPr/>
        <p:txBody>
          <a:bodyPr/>
          <a:lstStyle/>
          <a:p>
            <a:fld id="{4B3A77A8-00BF-407A-8D19-F563A2BE0C01}" type="slidenum">
              <a:rPr lang="es-CO" smtClean="0"/>
              <a:t>‹Nº›</a:t>
            </a:fld>
            <a:endParaRPr lang="es-CO"/>
          </a:p>
        </p:txBody>
      </p:sp>
    </p:spTree>
    <p:extLst>
      <p:ext uri="{BB962C8B-B14F-4D97-AF65-F5344CB8AC3E}">
        <p14:creationId xmlns:p14="http://schemas.microsoft.com/office/powerpoint/2010/main" val="990396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3DF3D0-3E7B-4EEA-9791-E06473A3EAC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4C4DDE9-ED6B-4669-8899-5507200724C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242A13B7-C3F1-4AC0-B188-0E7C9597F9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9AE1BB5C-A950-442C-8A5E-8C0A49C8E9EC}"/>
              </a:ext>
            </a:extLst>
          </p:cNvPr>
          <p:cNvSpPr>
            <a:spLocks noGrp="1"/>
          </p:cNvSpPr>
          <p:nvPr>
            <p:ph type="dt" sz="half" idx="10"/>
          </p:nvPr>
        </p:nvSpPr>
        <p:spPr/>
        <p:txBody>
          <a:bodyPr/>
          <a:lstStyle/>
          <a:p>
            <a:fld id="{E082CC1E-1EBD-4D55-85B4-8D9A6EF38712}" type="datetimeFigureOut">
              <a:rPr lang="es-CO" smtClean="0"/>
              <a:t>11/05/2023</a:t>
            </a:fld>
            <a:endParaRPr lang="es-CO"/>
          </a:p>
        </p:txBody>
      </p:sp>
      <p:sp>
        <p:nvSpPr>
          <p:cNvPr id="6" name="Marcador de pie de página 5">
            <a:extLst>
              <a:ext uri="{FF2B5EF4-FFF2-40B4-BE49-F238E27FC236}">
                <a16:creationId xmlns:a16="http://schemas.microsoft.com/office/drawing/2014/main" id="{38163911-F585-44AA-A9A9-14696E19AB5E}"/>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729DFFC2-5651-479E-9060-47003B085F67}"/>
              </a:ext>
            </a:extLst>
          </p:cNvPr>
          <p:cNvSpPr>
            <a:spLocks noGrp="1"/>
          </p:cNvSpPr>
          <p:nvPr>
            <p:ph type="sldNum" sz="quarter" idx="12"/>
          </p:nvPr>
        </p:nvSpPr>
        <p:spPr/>
        <p:txBody>
          <a:bodyPr/>
          <a:lstStyle/>
          <a:p>
            <a:fld id="{4B3A77A8-00BF-407A-8D19-F563A2BE0C01}" type="slidenum">
              <a:rPr lang="es-CO" smtClean="0"/>
              <a:t>‹Nº›</a:t>
            </a:fld>
            <a:endParaRPr lang="es-CO"/>
          </a:p>
        </p:txBody>
      </p:sp>
    </p:spTree>
    <p:extLst>
      <p:ext uri="{BB962C8B-B14F-4D97-AF65-F5344CB8AC3E}">
        <p14:creationId xmlns:p14="http://schemas.microsoft.com/office/powerpoint/2010/main" val="1934797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8542D9-CF39-477A-9448-B4E8D16ECD52}"/>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27DBA760-0D7C-40A0-B1BB-F5438C25CEB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E07B92A3-B7F8-4033-B5D7-A05AC78309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EDEA10BF-A272-4F73-8EC7-0424CC5C0704}"/>
              </a:ext>
            </a:extLst>
          </p:cNvPr>
          <p:cNvSpPr>
            <a:spLocks noGrp="1"/>
          </p:cNvSpPr>
          <p:nvPr>
            <p:ph type="dt" sz="half" idx="10"/>
          </p:nvPr>
        </p:nvSpPr>
        <p:spPr/>
        <p:txBody>
          <a:bodyPr/>
          <a:lstStyle/>
          <a:p>
            <a:fld id="{E082CC1E-1EBD-4D55-85B4-8D9A6EF38712}" type="datetimeFigureOut">
              <a:rPr lang="es-CO" smtClean="0"/>
              <a:t>11/05/2023</a:t>
            </a:fld>
            <a:endParaRPr lang="es-CO"/>
          </a:p>
        </p:txBody>
      </p:sp>
      <p:sp>
        <p:nvSpPr>
          <p:cNvPr id="6" name="Marcador de pie de página 5">
            <a:extLst>
              <a:ext uri="{FF2B5EF4-FFF2-40B4-BE49-F238E27FC236}">
                <a16:creationId xmlns:a16="http://schemas.microsoft.com/office/drawing/2014/main" id="{69B332C0-6E52-4634-AEBC-14835FE6D6F2}"/>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FA854423-728E-402A-8EF1-CE54EED4E18A}"/>
              </a:ext>
            </a:extLst>
          </p:cNvPr>
          <p:cNvSpPr>
            <a:spLocks noGrp="1"/>
          </p:cNvSpPr>
          <p:nvPr>
            <p:ph type="sldNum" sz="quarter" idx="12"/>
          </p:nvPr>
        </p:nvSpPr>
        <p:spPr/>
        <p:txBody>
          <a:bodyPr/>
          <a:lstStyle/>
          <a:p>
            <a:fld id="{4B3A77A8-00BF-407A-8D19-F563A2BE0C01}" type="slidenum">
              <a:rPr lang="es-CO" smtClean="0"/>
              <a:t>‹Nº›</a:t>
            </a:fld>
            <a:endParaRPr lang="es-CO"/>
          </a:p>
        </p:txBody>
      </p:sp>
    </p:spTree>
    <p:extLst>
      <p:ext uri="{BB962C8B-B14F-4D97-AF65-F5344CB8AC3E}">
        <p14:creationId xmlns:p14="http://schemas.microsoft.com/office/powerpoint/2010/main" val="3126168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CC3BA5F-B164-4F2E-AA0B-6282D5346C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139D593A-45B2-4B51-9713-76EC3C5102D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A5725B18-0F57-47FE-891F-319972D2D2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82CC1E-1EBD-4D55-85B4-8D9A6EF38712}" type="datetimeFigureOut">
              <a:rPr lang="es-CO" smtClean="0"/>
              <a:t>11/05/2023</a:t>
            </a:fld>
            <a:endParaRPr lang="es-CO"/>
          </a:p>
        </p:txBody>
      </p:sp>
      <p:sp>
        <p:nvSpPr>
          <p:cNvPr id="5" name="Marcador de pie de página 4">
            <a:extLst>
              <a:ext uri="{FF2B5EF4-FFF2-40B4-BE49-F238E27FC236}">
                <a16:creationId xmlns:a16="http://schemas.microsoft.com/office/drawing/2014/main" id="{33217F55-5F41-4B36-AF4B-4BFA21CC22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a:extLst>
              <a:ext uri="{FF2B5EF4-FFF2-40B4-BE49-F238E27FC236}">
                <a16:creationId xmlns:a16="http://schemas.microsoft.com/office/drawing/2014/main" id="{5FD5A10D-7593-4B68-8DA0-4B4E91062C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3A77A8-00BF-407A-8D19-F563A2BE0C01}" type="slidenum">
              <a:rPr lang="es-CO" smtClean="0"/>
              <a:t>‹Nº›</a:t>
            </a:fld>
            <a:endParaRPr lang="es-CO"/>
          </a:p>
        </p:txBody>
      </p:sp>
    </p:spTree>
    <p:extLst>
      <p:ext uri="{BB962C8B-B14F-4D97-AF65-F5344CB8AC3E}">
        <p14:creationId xmlns:p14="http://schemas.microsoft.com/office/powerpoint/2010/main" val="36699430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hyperlink" Target="https://www.wallpaperflare.com/textured-dark-black-leather-wallpaper-cubmx/download/2560x1440" TargetMode="External"/><Relationship Id="rId7"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hyperlink" Target="https://www.wallpaperflare.com/textured-dark-black-leather-wallpaper-cubmx/download/2560x1440" TargetMode="External"/><Relationship Id="rId7"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hyperlink" Target="https://www.wallpaperflare.com/textured-dark-black-leather-wallpaper-cubmx/download/2560x1440" TargetMode="External"/><Relationship Id="rId7" Type="http://schemas.openxmlformats.org/officeDocument/2006/relationships/image" Target="../media/image6.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image" Target="../media/image1.jpg"/><Relationship Id="rId16" Type="http://schemas.openxmlformats.org/officeDocument/2006/relationships/image" Target="../media/image14.png"/><Relationship Id="rId1" Type="http://schemas.openxmlformats.org/officeDocument/2006/relationships/slideLayout" Target="../slideLayouts/slideLayout1.xml"/><Relationship Id="rId6" Type="http://schemas.microsoft.com/office/2007/relationships/hdphoto" Target="../media/hdphoto2.wdp"/><Relationship Id="rId11" Type="http://schemas.openxmlformats.org/officeDocument/2006/relationships/image" Target="../media/image9.png"/><Relationship Id="rId5" Type="http://schemas.openxmlformats.org/officeDocument/2006/relationships/image" Target="../media/image4.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png"/><Relationship Id="rId14" Type="http://schemas.openxmlformats.org/officeDocument/2006/relationships/image" Target="../media/image12.png"/></Relationships>
</file>

<file path=ppt/slides/_rels/slide4.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hyperlink" Target="https://www.wallpaperflare.com/textured-dark-black-leather-wallpaper-cubmx/download/2560x1440" TargetMode="External"/><Relationship Id="rId7" Type="http://schemas.openxmlformats.org/officeDocument/2006/relationships/image" Target="../media/image6.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image" Target="../media/image1.jpg"/><Relationship Id="rId16" Type="http://schemas.openxmlformats.org/officeDocument/2006/relationships/image" Target="../media/image14.png"/><Relationship Id="rId1" Type="http://schemas.openxmlformats.org/officeDocument/2006/relationships/slideLayout" Target="../slideLayouts/slideLayout1.xml"/><Relationship Id="rId6" Type="http://schemas.microsoft.com/office/2007/relationships/hdphoto" Target="../media/hdphoto2.wdp"/><Relationship Id="rId11" Type="http://schemas.openxmlformats.org/officeDocument/2006/relationships/image" Target="../media/image9.png"/><Relationship Id="rId5" Type="http://schemas.openxmlformats.org/officeDocument/2006/relationships/image" Target="../media/image4.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png"/><Relationship Id="rId14"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hyperlink" Target="https://www.wallpaperflare.com/textured-dark-black-leather-wallpaper-cubmx/download/2560x1440" TargetMode="External"/><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1.jpg"/><Relationship Id="rId1" Type="http://schemas.openxmlformats.org/officeDocument/2006/relationships/slideLayout" Target="../slideLayouts/slideLayout1.xml"/><Relationship Id="rId6" Type="http://schemas.microsoft.com/office/2007/relationships/hdphoto" Target="../media/hdphoto2.wdp"/><Relationship Id="rId11" Type="http://schemas.openxmlformats.org/officeDocument/2006/relationships/image" Target="../media/image14.png"/><Relationship Id="rId5" Type="http://schemas.openxmlformats.org/officeDocument/2006/relationships/image" Target="../media/image4.png"/><Relationship Id="rId10" Type="http://schemas.openxmlformats.org/officeDocument/2006/relationships/image" Target="../media/image13.png"/><Relationship Id="rId4" Type="http://schemas.openxmlformats.org/officeDocument/2006/relationships/image" Target="../media/image3.png"/><Relationship Id="rId9" Type="http://schemas.openxmlformats.org/officeDocument/2006/relationships/image" Target="../media/image12.png"/><Relationship Id="rId1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hyperlink" Target="https://www.wallpaperflare.com/textured-dark-black-leather-wallpaper-cubmx/download/2560x1440" TargetMode="External"/><Relationship Id="rId7" Type="http://schemas.openxmlformats.org/officeDocument/2006/relationships/image" Target="../media/image17.png"/><Relationship Id="rId2" Type="http://schemas.openxmlformats.org/officeDocument/2006/relationships/image" Target="../media/image1.jp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837473B0-CC2E-450A-ABE3-18F120FF3D39}">
                <a1611:picAttrSrcUrl xmlns:a1611="http://schemas.microsoft.com/office/drawing/2016/11/main" r:id="rId3"/>
              </a:ext>
            </a:extLst>
          </a:blip>
          <a:srcRect/>
          <a:stretch>
            <a:fillRect/>
          </a:stretch>
        </a:blipFill>
        <a:effectLst/>
      </p:bgPr>
    </p:bg>
    <p:spTree>
      <p:nvGrpSpPr>
        <p:cNvPr id="1" name=""/>
        <p:cNvGrpSpPr/>
        <p:nvPr/>
      </p:nvGrpSpPr>
      <p:grpSpPr>
        <a:xfrm>
          <a:off x="0" y="0"/>
          <a:ext cx="0" cy="0"/>
          <a:chOff x="0" y="0"/>
          <a:chExt cx="0" cy="0"/>
        </a:xfrm>
      </p:grpSpPr>
      <p:sp>
        <p:nvSpPr>
          <p:cNvPr id="16" name="Rectángulo: esquinas redondeadas 15">
            <a:extLst>
              <a:ext uri="{FF2B5EF4-FFF2-40B4-BE49-F238E27FC236}">
                <a16:creationId xmlns:a16="http://schemas.microsoft.com/office/drawing/2014/main" id="{4CAEA0DC-A71D-4CB1-A170-EBCD390B7B8A}"/>
              </a:ext>
            </a:extLst>
          </p:cNvPr>
          <p:cNvSpPr/>
          <p:nvPr/>
        </p:nvSpPr>
        <p:spPr>
          <a:xfrm>
            <a:off x="9607867" y="1026093"/>
            <a:ext cx="1314449" cy="1371600"/>
          </a:xfrm>
          <a:prstGeom prst="roundRect">
            <a:avLst/>
          </a:prstGeom>
          <a:solidFill>
            <a:schemeClr val="bg1"/>
          </a:solid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Rectángulo: esquinas redondeadas 14">
            <a:extLst>
              <a:ext uri="{FF2B5EF4-FFF2-40B4-BE49-F238E27FC236}">
                <a16:creationId xmlns:a16="http://schemas.microsoft.com/office/drawing/2014/main" id="{1A482177-D968-4DD3-B8B2-6F043ECD5EA9}"/>
              </a:ext>
            </a:extLst>
          </p:cNvPr>
          <p:cNvSpPr/>
          <p:nvPr/>
        </p:nvSpPr>
        <p:spPr>
          <a:xfrm>
            <a:off x="9105900" y="515290"/>
            <a:ext cx="2613660" cy="2531596"/>
          </a:xfrm>
          <a:prstGeom prst="roundRect">
            <a:avLst/>
          </a:prstGeom>
          <a:solidFill>
            <a:schemeClr val="bg1"/>
          </a:solidFill>
          <a:ln w="76200">
            <a:solidFill>
              <a:srgbClr val="92C6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CuadroTexto 4">
            <a:extLst>
              <a:ext uri="{FF2B5EF4-FFF2-40B4-BE49-F238E27FC236}">
                <a16:creationId xmlns:a16="http://schemas.microsoft.com/office/drawing/2014/main" id="{7E07E0D2-3AC2-4D43-AE84-0A042EDA90F0}"/>
              </a:ext>
            </a:extLst>
          </p:cNvPr>
          <p:cNvSpPr txBox="1"/>
          <p:nvPr/>
        </p:nvSpPr>
        <p:spPr>
          <a:xfrm>
            <a:off x="472440" y="442079"/>
            <a:ext cx="7909560" cy="3139321"/>
          </a:xfrm>
          <a:prstGeom prst="rect">
            <a:avLst/>
          </a:prstGeom>
          <a:noFill/>
        </p:spPr>
        <p:txBody>
          <a:bodyPr wrap="square" rtlCol="0">
            <a:spAutoFit/>
          </a:bodyPr>
          <a:lstStyle/>
          <a:p>
            <a:pPr algn="ctr"/>
            <a:r>
              <a:rPr lang="es-CO" sz="6600" dirty="0">
                <a:ln>
                  <a:solidFill>
                    <a:schemeClr val="tx1"/>
                  </a:solidFill>
                </a:ln>
                <a:solidFill>
                  <a:srgbClr val="FFFF00"/>
                </a:solidFill>
                <a:effectLst>
                  <a:glow rad="228600">
                    <a:schemeClr val="accent3">
                      <a:satMod val="175000"/>
                      <a:alpha val="40000"/>
                    </a:schemeClr>
                  </a:glow>
                </a:effectLst>
                <a:latin typeface="Rockwell Extra Bold" panose="02060903040505020403" pitchFamily="18" charset="0"/>
              </a:rPr>
              <a:t>EXPERIMENTO DE CAIDA CON FRICCIÓN</a:t>
            </a:r>
          </a:p>
        </p:txBody>
      </p:sp>
      <p:pic>
        <p:nvPicPr>
          <p:cNvPr id="8" name="Imagen 7">
            <a:extLst>
              <a:ext uri="{FF2B5EF4-FFF2-40B4-BE49-F238E27FC236}">
                <a16:creationId xmlns:a16="http://schemas.microsoft.com/office/drawing/2014/main" id="{BD74BF1C-B5BB-4456-AFB8-905946D3F9ED}"/>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10000" b="90000" l="10000" r="90000"/>
                    </a14:imgEffect>
                  </a14:imgLayer>
                </a14:imgProps>
              </a:ext>
            </a:extLst>
          </a:blip>
          <a:srcRect l="8611" t="6944" r="5555" b="10000"/>
          <a:stretch/>
        </p:blipFill>
        <p:spPr>
          <a:xfrm>
            <a:off x="8119110" y="3120100"/>
            <a:ext cx="3867150" cy="3742000"/>
          </a:xfrm>
          <a:prstGeom prst="rect">
            <a:avLst/>
          </a:prstGeom>
        </p:spPr>
      </p:pic>
      <p:sp>
        <p:nvSpPr>
          <p:cNvPr id="9" name="CuadroTexto 8">
            <a:extLst>
              <a:ext uri="{FF2B5EF4-FFF2-40B4-BE49-F238E27FC236}">
                <a16:creationId xmlns:a16="http://schemas.microsoft.com/office/drawing/2014/main" id="{58FDAFEF-37C9-46BA-B782-89BF0F3080AA}"/>
              </a:ext>
            </a:extLst>
          </p:cNvPr>
          <p:cNvSpPr txBox="1"/>
          <p:nvPr/>
        </p:nvSpPr>
        <p:spPr>
          <a:xfrm>
            <a:off x="0" y="4455195"/>
            <a:ext cx="6343650" cy="1323439"/>
          </a:xfrm>
          <a:prstGeom prst="rect">
            <a:avLst/>
          </a:prstGeom>
          <a:noFill/>
        </p:spPr>
        <p:txBody>
          <a:bodyPr wrap="square" rtlCol="0">
            <a:spAutoFit/>
          </a:bodyPr>
          <a:lstStyle/>
          <a:p>
            <a:pPr algn="ctr"/>
            <a:r>
              <a:rPr lang="es-CO" sz="4000" dirty="0">
                <a:solidFill>
                  <a:schemeClr val="bg1"/>
                </a:solidFill>
                <a:latin typeface="Berlin Sans FB" panose="020E0602020502020306" pitchFamily="34" charset="0"/>
              </a:rPr>
              <a:t>Por:</a:t>
            </a:r>
          </a:p>
          <a:p>
            <a:pPr algn="ctr"/>
            <a:r>
              <a:rPr lang="es-CO" sz="4000" dirty="0">
                <a:solidFill>
                  <a:schemeClr val="bg1"/>
                </a:solidFill>
                <a:latin typeface="Berlin Sans FB" panose="020E0602020502020306" pitchFamily="34" charset="0"/>
              </a:rPr>
              <a:t>Juan Sebastián Urrea Vega</a:t>
            </a:r>
          </a:p>
        </p:txBody>
      </p:sp>
      <p:pic>
        <p:nvPicPr>
          <p:cNvPr id="13" name="Imagen 12">
            <a:extLst>
              <a:ext uri="{FF2B5EF4-FFF2-40B4-BE49-F238E27FC236}">
                <a16:creationId xmlns:a16="http://schemas.microsoft.com/office/drawing/2014/main" id="{47D1AE24-6F75-447F-B5EE-B20499AC7294}"/>
              </a:ext>
            </a:extLst>
          </p:cNvPr>
          <p:cNvPicPr>
            <a:picLocks noChangeAspect="1"/>
          </p:cNvPicPr>
          <p:nvPr/>
        </p:nvPicPr>
        <p:blipFill>
          <a:blip r:embed="rId6"/>
          <a:stretch>
            <a:fillRect/>
          </a:stretch>
        </p:blipFill>
        <p:spPr>
          <a:xfrm>
            <a:off x="9607867" y="709526"/>
            <a:ext cx="1628775" cy="2143125"/>
          </a:xfrm>
          <a:prstGeom prst="rect">
            <a:avLst/>
          </a:prstGeom>
        </p:spPr>
      </p:pic>
      <p:sp>
        <p:nvSpPr>
          <p:cNvPr id="17" name="CuadroTexto 16">
            <a:extLst>
              <a:ext uri="{FF2B5EF4-FFF2-40B4-BE49-F238E27FC236}">
                <a16:creationId xmlns:a16="http://schemas.microsoft.com/office/drawing/2014/main" id="{7567A950-43B9-49F9-B885-FA2C9724671F}"/>
              </a:ext>
            </a:extLst>
          </p:cNvPr>
          <p:cNvSpPr txBox="1"/>
          <p:nvPr/>
        </p:nvSpPr>
        <p:spPr>
          <a:xfrm>
            <a:off x="695325" y="7600748"/>
            <a:ext cx="4457700" cy="3970318"/>
          </a:xfrm>
          <a:prstGeom prst="rect">
            <a:avLst/>
          </a:prstGeom>
          <a:noFill/>
        </p:spPr>
        <p:txBody>
          <a:bodyPr wrap="square" rtlCol="0">
            <a:spAutoFit/>
          </a:bodyPr>
          <a:lstStyle/>
          <a:p>
            <a:pPr algn="ctr"/>
            <a:r>
              <a:rPr lang="es-CO" sz="2800" dirty="0">
                <a:latin typeface="Berlin Sans FB" panose="020E0602020502020306" pitchFamily="34" charset="0"/>
              </a:rPr>
              <a:t>En este experimento estamos hallando la fuerza de fricción del aire y el coeficiente de rozamiento con una servilleta común, además, con unos cuantos cálculos adicionales podremos encontrar la gravedad en nuestro punto de la tierra.</a:t>
            </a:r>
          </a:p>
        </p:txBody>
      </p:sp>
      <p:sp>
        <p:nvSpPr>
          <p:cNvPr id="18" name="CuadroTexto 17">
            <a:extLst>
              <a:ext uri="{FF2B5EF4-FFF2-40B4-BE49-F238E27FC236}">
                <a16:creationId xmlns:a16="http://schemas.microsoft.com/office/drawing/2014/main" id="{F757A7BE-B5EE-4F82-91D7-C051F8C13CA0}"/>
              </a:ext>
            </a:extLst>
          </p:cNvPr>
          <p:cNvSpPr txBox="1"/>
          <p:nvPr/>
        </p:nvSpPr>
        <p:spPr>
          <a:xfrm>
            <a:off x="-5113020" y="1781088"/>
            <a:ext cx="3962400" cy="783193"/>
          </a:xfrm>
          <a:prstGeom prst="flowChartAlternateProcess">
            <a:avLst/>
          </a:prstGeom>
          <a:solidFill>
            <a:schemeClr val="tx1"/>
          </a:solidFill>
        </p:spPr>
        <p:txBody>
          <a:bodyPr wrap="square" rtlCol="0">
            <a:spAutoFit/>
          </a:bodyPr>
          <a:lstStyle/>
          <a:p>
            <a:pPr algn="ctr"/>
            <a:r>
              <a:rPr lang="es-CO" sz="4000" dirty="0">
                <a:ln w="3175">
                  <a:noFill/>
                </a:ln>
                <a:solidFill>
                  <a:schemeClr val="bg1"/>
                </a:solidFill>
                <a:latin typeface="Berlin Sans FB" panose="020E0602020502020306" pitchFamily="34" charset="0"/>
              </a:rPr>
              <a:t>¿Qué se busca?</a:t>
            </a:r>
          </a:p>
        </p:txBody>
      </p:sp>
      <p:pic>
        <p:nvPicPr>
          <p:cNvPr id="19" name="Imagen 18">
            <a:extLst>
              <a:ext uri="{FF2B5EF4-FFF2-40B4-BE49-F238E27FC236}">
                <a16:creationId xmlns:a16="http://schemas.microsoft.com/office/drawing/2014/main" id="{8BD4C573-99E9-4ADD-9867-6F4F18C484BA}"/>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10000" b="96000" l="9333" r="94500">
                        <a14:foregroundMark x1="68000" y1="90250" x2="75167" y2="89250"/>
                        <a14:foregroundMark x1="73833" y1="95000" x2="74500" y2="96000"/>
                        <a14:foregroundMark x1="89167" y1="74000" x2="94500" y2="78000"/>
                        <a14:foregroundMark x1="9333" y1="61000" x2="9333" y2="61000"/>
                      </a14:backgroundRemoval>
                    </a14:imgEffect>
                  </a14:imgLayer>
                </a14:imgProps>
              </a:ext>
            </a:extLst>
          </a:blip>
          <a:stretch>
            <a:fillRect/>
          </a:stretch>
        </p:blipFill>
        <p:spPr>
          <a:xfrm>
            <a:off x="5524500" y="-3669262"/>
            <a:ext cx="5715000" cy="3810000"/>
          </a:xfrm>
          <a:prstGeom prst="rect">
            <a:avLst/>
          </a:prstGeom>
        </p:spPr>
      </p:pic>
    </p:spTree>
    <p:extLst>
      <p:ext uri="{BB962C8B-B14F-4D97-AF65-F5344CB8AC3E}">
        <p14:creationId xmlns:p14="http://schemas.microsoft.com/office/powerpoint/2010/main" val="209986714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837473B0-CC2E-450A-ABE3-18F120FF3D39}">
                <a1611:picAttrSrcUrl xmlns:a1611="http://schemas.microsoft.com/office/drawing/2016/11/main" r:id="rId3"/>
              </a:ext>
            </a:extLst>
          </a:blip>
          <a:srcRect/>
          <a:stretch>
            <a:fillRect/>
          </a:stretch>
        </a:blipFill>
        <a:effectLst/>
      </p:bgPr>
    </p:bg>
    <p:spTree>
      <p:nvGrpSpPr>
        <p:cNvPr id="1" name=""/>
        <p:cNvGrpSpPr/>
        <p:nvPr/>
      </p:nvGrpSpPr>
      <p:grpSpPr>
        <a:xfrm>
          <a:off x="0" y="0"/>
          <a:ext cx="0" cy="0"/>
          <a:chOff x="0" y="0"/>
          <a:chExt cx="0" cy="0"/>
        </a:xfrm>
      </p:grpSpPr>
      <p:sp>
        <p:nvSpPr>
          <p:cNvPr id="15" name="Rectángulo: esquinas redondeadas 14">
            <a:extLst>
              <a:ext uri="{FF2B5EF4-FFF2-40B4-BE49-F238E27FC236}">
                <a16:creationId xmlns:a16="http://schemas.microsoft.com/office/drawing/2014/main" id="{1A482177-D968-4DD3-B8B2-6F043ECD5EA9}"/>
              </a:ext>
            </a:extLst>
          </p:cNvPr>
          <p:cNvSpPr/>
          <p:nvPr/>
        </p:nvSpPr>
        <p:spPr>
          <a:xfrm>
            <a:off x="398145" y="361950"/>
            <a:ext cx="5335904" cy="6228236"/>
          </a:xfrm>
          <a:prstGeom prst="roundRect">
            <a:avLst/>
          </a:prstGeom>
          <a:solidFill>
            <a:schemeClr val="bg1"/>
          </a:solid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Rectángulo: esquinas redondeadas 6">
            <a:extLst>
              <a:ext uri="{FF2B5EF4-FFF2-40B4-BE49-F238E27FC236}">
                <a16:creationId xmlns:a16="http://schemas.microsoft.com/office/drawing/2014/main" id="{6E2DCB1A-8AEF-4220-9AF3-7CE7520AC7BF}"/>
              </a:ext>
            </a:extLst>
          </p:cNvPr>
          <p:cNvSpPr/>
          <p:nvPr/>
        </p:nvSpPr>
        <p:spPr>
          <a:xfrm>
            <a:off x="6457953" y="2305050"/>
            <a:ext cx="5335905" cy="4285136"/>
          </a:xfrm>
          <a:prstGeom prst="roundRect">
            <a:avLst/>
          </a:prstGeom>
          <a:solidFill>
            <a:schemeClr val="bg1"/>
          </a:solid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CuadroTexto 4">
            <a:extLst>
              <a:ext uri="{FF2B5EF4-FFF2-40B4-BE49-F238E27FC236}">
                <a16:creationId xmlns:a16="http://schemas.microsoft.com/office/drawing/2014/main" id="{7E07E0D2-3AC2-4D43-AE84-0A042EDA90F0}"/>
              </a:ext>
            </a:extLst>
          </p:cNvPr>
          <p:cNvSpPr txBox="1"/>
          <p:nvPr/>
        </p:nvSpPr>
        <p:spPr>
          <a:xfrm>
            <a:off x="95250" y="-3139321"/>
            <a:ext cx="7909560" cy="3139321"/>
          </a:xfrm>
          <a:prstGeom prst="rect">
            <a:avLst/>
          </a:prstGeom>
          <a:noFill/>
        </p:spPr>
        <p:txBody>
          <a:bodyPr wrap="square" rtlCol="0">
            <a:spAutoFit/>
          </a:bodyPr>
          <a:lstStyle/>
          <a:p>
            <a:pPr algn="ctr"/>
            <a:r>
              <a:rPr lang="es-CO" sz="6600" dirty="0">
                <a:ln>
                  <a:solidFill>
                    <a:schemeClr val="tx1"/>
                  </a:solidFill>
                </a:ln>
                <a:solidFill>
                  <a:srgbClr val="FFFF00"/>
                </a:solidFill>
                <a:effectLst>
                  <a:glow rad="228600">
                    <a:schemeClr val="accent3">
                      <a:satMod val="175000"/>
                      <a:alpha val="40000"/>
                    </a:schemeClr>
                  </a:glow>
                </a:effectLst>
                <a:latin typeface="Rockwell Extra Bold" panose="02060903040505020403" pitchFamily="18" charset="0"/>
              </a:rPr>
              <a:t>EXPERIMENTO DE CAIDA CON FRICCIÓN</a:t>
            </a:r>
          </a:p>
        </p:txBody>
      </p:sp>
      <p:pic>
        <p:nvPicPr>
          <p:cNvPr id="8" name="Imagen 7">
            <a:extLst>
              <a:ext uri="{FF2B5EF4-FFF2-40B4-BE49-F238E27FC236}">
                <a16:creationId xmlns:a16="http://schemas.microsoft.com/office/drawing/2014/main" id="{BD74BF1C-B5BB-4456-AFB8-905946D3F9ED}"/>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10000" b="90000" l="10000" r="90000"/>
                    </a14:imgEffect>
                  </a14:imgLayer>
                </a14:imgProps>
              </a:ext>
            </a:extLst>
          </a:blip>
          <a:srcRect l="8611" t="6944" r="5555" b="10000"/>
          <a:stretch/>
        </p:blipFill>
        <p:spPr>
          <a:xfrm>
            <a:off x="10080308" y="6882704"/>
            <a:ext cx="2172651" cy="2102339"/>
          </a:xfrm>
          <a:prstGeom prst="rect">
            <a:avLst/>
          </a:prstGeom>
        </p:spPr>
      </p:pic>
      <p:sp>
        <p:nvSpPr>
          <p:cNvPr id="9" name="CuadroTexto 8">
            <a:extLst>
              <a:ext uri="{FF2B5EF4-FFF2-40B4-BE49-F238E27FC236}">
                <a16:creationId xmlns:a16="http://schemas.microsoft.com/office/drawing/2014/main" id="{58FDAFEF-37C9-46BA-B782-89BF0F3080AA}"/>
              </a:ext>
            </a:extLst>
          </p:cNvPr>
          <p:cNvSpPr txBox="1"/>
          <p:nvPr/>
        </p:nvSpPr>
        <p:spPr>
          <a:xfrm>
            <a:off x="-160020" y="6858000"/>
            <a:ext cx="6343650" cy="1938992"/>
          </a:xfrm>
          <a:prstGeom prst="rect">
            <a:avLst/>
          </a:prstGeom>
          <a:noFill/>
        </p:spPr>
        <p:txBody>
          <a:bodyPr wrap="square" rtlCol="0">
            <a:spAutoFit/>
          </a:bodyPr>
          <a:lstStyle/>
          <a:p>
            <a:pPr algn="ctr"/>
            <a:r>
              <a:rPr lang="es-CO" sz="4000" dirty="0">
                <a:solidFill>
                  <a:schemeClr val="bg1"/>
                </a:solidFill>
                <a:latin typeface="Berlin Sans FB" panose="020E0602020502020306" pitchFamily="34" charset="0"/>
              </a:rPr>
              <a:t>Por:</a:t>
            </a:r>
          </a:p>
          <a:p>
            <a:pPr algn="ctr"/>
            <a:r>
              <a:rPr lang="es-CO" sz="4000" dirty="0">
                <a:solidFill>
                  <a:schemeClr val="bg1"/>
                </a:solidFill>
                <a:latin typeface="Berlin Sans FB" panose="020E0602020502020306" pitchFamily="34" charset="0"/>
              </a:rPr>
              <a:t>Juan Sebastián Serrano </a:t>
            </a:r>
          </a:p>
          <a:p>
            <a:pPr algn="ctr"/>
            <a:r>
              <a:rPr lang="es-CO" sz="4000" dirty="0">
                <a:solidFill>
                  <a:schemeClr val="bg1"/>
                </a:solidFill>
                <a:latin typeface="Berlin Sans FB" panose="020E0602020502020306" pitchFamily="34" charset="0"/>
              </a:rPr>
              <a:t>Juan Sebastián Urrea</a:t>
            </a:r>
          </a:p>
        </p:txBody>
      </p:sp>
      <p:pic>
        <p:nvPicPr>
          <p:cNvPr id="13" name="Imagen 12">
            <a:extLst>
              <a:ext uri="{FF2B5EF4-FFF2-40B4-BE49-F238E27FC236}">
                <a16:creationId xmlns:a16="http://schemas.microsoft.com/office/drawing/2014/main" id="{47D1AE24-6F75-447F-B5EE-B20499AC7294}"/>
              </a:ext>
            </a:extLst>
          </p:cNvPr>
          <p:cNvPicPr>
            <a:picLocks noChangeAspect="1"/>
          </p:cNvPicPr>
          <p:nvPr/>
        </p:nvPicPr>
        <p:blipFill>
          <a:blip r:embed="rId6"/>
          <a:stretch>
            <a:fillRect/>
          </a:stretch>
        </p:blipFill>
        <p:spPr>
          <a:xfrm>
            <a:off x="10539413" y="361950"/>
            <a:ext cx="1254442" cy="1650582"/>
          </a:xfrm>
          <a:prstGeom prst="rect">
            <a:avLst/>
          </a:prstGeom>
        </p:spPr>
      </p:pic>
      <p:sp>
        <p:nvSpPr>
          <p:cNvPr id="2" name="CuadroTexto 1">
            <a:extLst>
              <a:ext uri="{FF2B5EF4-FFF2-40B4-BE49-F238E27FC236}">
                <a16:creationId xmlns:a16="http://schemas.microsoft.com/office/drawing/2014/main" id="{EB9D165C-F884-4114-B1F6-96C0AD420A23}"/>
              </a:ext>
            </a:extLst>
          </p:cNvPr>
          <p:cNvSpPr txBox="1"/>
          <p:nvPr/>
        </p:nvSpPr>
        <p:spPr>
          <a:xfrm>
            <a:off x="7204233" y="2508475"/>
            <a:ext cx="3962400" cy="783193"/>
          </a:xfrm>
          <a:prstGeom prst="flowChartAlternateProcess">
            <a:avLst/>
          </a:prstGeom>
          <a:solidFill>
            <a:schemeClr val="tx1"/>
          </a:solidFill>
        </p:spPr>
        <p:txBody>
          <a:bodyPr wrap="square" rtlCol="0">
            <a:spAutoFit/>
          </a:bodyPr>
          <a:lstStyle/>
          <a:p>
            <a:pPr algn="ctr"/>
            <a:r>
              <a:rPr lang="es-CO" sz="4000" dirty="0">
                <a:ln w="3175">
                  <a:noFill/>
                </a:ln>
                <a:solidFill>
                  <a:schemeClr val="bg1"/>
                </a:solidFill>
                <a:latin typeface="Berlin Sans FB" panose="020E0602020502020306" pitchFamily="34" charset="0"/>
              </a:rPr>
              <a:t>¿Qué se busca?</a:t>
            </a:r>
          </a:p>
        </p:txBody>
      </p:sp>
      <p:sp>
        <p:nvSpPr>
          <p:cNvPr id="6" name="CuadroTexto 5">
            <a:extLst>
              <a:ext uri="{FF2B5EF4-FFF2-40B4-BE49-F238E27FC236}">
                <a16:creationId xmlns:a16="http://schemas.microsoft.com/office/drawing/2014/main" id="{765B3405-F347-4C42-9145-E4AAB392AECE}"/>
              </a:ext>
            </a:extLst>
          </p:cNvPr>
          <p:cNvSpPr txBox="1"/>
          <p:nvPr/>
        </p:nvSpPr>
        <p:spPr>
          <a:xfrm>
            <a:off x="6651784" y="3566333"/>
            <a:ext cx="5067297" cy="2831544"/>
          </a:xfrm>
          <a:prstGeom prst="rect">
            <a:avLst/>
          </a:prstGeom>
          <a:noFill/>
        </p:spPr>
        <p:txBody>
          <a:bodyPr wrap="square" rtlCol="0">
            <a:spAutoFit/>
          </a:bodyPr>
          <a:lstStyle/>
          <a:p>
            <a:pPr algn="ctr"/>
            <a:r>
              <a:rPr lang="es-CO" sz="2500" dirty="0">
                <a:latin typeface="Berlin Sans FB" panose="020E0602020502020306" pitchFamily="34" charset="0"/>
              </a:rPr>
              <a:t>En este experimento estamos hallando la fuerza de fricción del aire y el coeficiente de rozamiento con una servilleta común, además, con unos cuantos cálculos adicionales podremos encontrar la gravedad en nuestro punto de la tierra</a:t>
            </a:r>
            <a:r>
              <a:rPr lang="es-CO" sz="2800" dirty="0">
                <a:latin typeface="Berlin Sans FB" panose="020E0602020502020306" pitchFamily="34" charset="0"/>
              </a:rPr>
              <a:t>.</a:t>
            </a:r>
          </a:p>
        </p:txBody>
      </p:sp>
      <p:pic>
        <p:nvPicPr>
          <p:cNvPr id="14" name="Imagen 13">
            <a:extLst>
              <a:ext uri="{FF2B5EF4-FFF2-40B4-BE49-F238E27FC236}">
                <a16:creationId xmlns:a16="http://schemas.microsoft.com/office/drawing/2014/main" id="{0CE0A713-3FE9-45AF-83E6-8BEFD2C500EB}"/>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10000" b="96000" l="9333" r="94500">
                        <a14:foregroundMark x1="68000" y1="90250" x2="75167" y2="89250"/>
                        <a14:foregroundMark x1="73833" y1="95000" x2="74500" y2="96000"/>
                        <a14:foregroundMark x1="89167" y1="74000" x2="94500" y2="78000"/>
                        <a14:foregroundMark x1="9333" y1="61000" x2="9333" y2="61000"/>
                      </a14:backgroundRemoval>
                    </a14:imgEffect>
                  </a14:imgLayer>
                </a14:imgProps>
              </a:ext>
            </a:extLst>
          </a:blip>
          <a:stretch>
            <a:fillRect/>
          </a:stretch>
        </p:blipFill>
        <p:spPr>
          <a:xfrm>
            <a:off x="6271415" y="361950"/>
            <a:ext cx="3472554" cy="2315036"/>
          </a:xfrm>
          <a:prstGeom prst="rect">
            <a:avLst/>
          </a:prstGeom>
          <a:effectLst>
            <a:outerShdw blurRad="76200" dist="12700" dir="2700000" sy="-23000" kx="-800400" algn="bl" rotWithShape="0">
              <a:prstClr val="black">
                <a:alpha val="20000"/>
              </a:prstClr>
            </a:outerShdw>
          </a:effectLst>
        </p:spPr>
      </p:pic>
      <p:sp>
        <p:nvSpPr>
          <p:cNvPr id="10" name="CuadroTexto 9">
            <a:extLst>
              <a:ext uri="{FF2B5EF4-FFF2-40B4-BE49-F238E27FC236}">
                <a16:creationId xmlns:a16="http://schemas.microsoft.com/office/drawing/2014/main" id="{A0924334-2B38-4FD0-919A-C523031AADD9}"/>
              </a:ext>
            </a:extLst>
          </p:cNvPr>
          <p:cNvSpPr txBox="1"/>
          <p:nvPr/>
        </p:nvSpPr>
        <p:spPr>
          <a:xfrm>
            <a:off x="864369" y="781050"/>
            <a:ext cx="4294871" cy="707886"/>
          </a:xfrm>
          <a:prstGeom prst="homePlate">
            <a:avLst/>
          </a:prstGeom>
          <a:solidFill>
            <a:schemeClr val="tx1"/>
          </a:solidFill>
        </p:spPr>
        <p:txBody>
          <a:bodyPr wrap="square" rtlCol="0">
            <a:spAutoFit/>
          </a:bodyPr>
          <a:lstStyle/>
          <a:p>
            <a:pPr algn="ctr"/>
            <a:r>
              <a:rPr lang="es-CO" sz="4000" dirty="0">
                <a:solidFill>
                  <a:schemeClr val="bg1"/>
                </a:solidFill>
                <a:latin typeface="Berlin Sans FB" panose="020E0602020502020306" pitchFamily="34" charset="0"/>
              </a:rPr>
              <a:t>Objetivos</a:t>
            </a:r>
          </a:p>
        </p:txBody>
      </p:sp>
      <p:sp>
        <p:nvSpPr>
          <p:cNvPr id="16" name="CuadroTexto 15">
            <a:extLst>
              <a:ext uri="{FF2B5EF4-FFF2-40B4-BE49-F238E27FC236}">
                <a16:creationId xmlns:a16="http://schemas.microsoft.com/office/drawing/2014/main" id="{9A1C7938-7A8B-4D5E-A32D-E065059596E6}"/>
              </a:ext>
            </a:extLst>
          </p:cNvPr>
          <p:cNvSpPr txBox="1"/>
          <p:nvPr/>
        </p:nvSpPr>
        <p:spPr>
          <a:xfrm>
            <a:off x="647700" y="1847850"/>
            <a:ext cx="4686300" cy="4832092"/>
          </a:xfrm>
          <a:prstGeom prst="rect">
            <a:avLst/>
          </a:prstGeom>
          <a:noFill/>
        </p:spPr>
        <p:txBody>
          <a:bodyPr wrap="square" rtlCol="0">
            <a:spAutoFit/>
          </a:bodyPr>
          <a:lstStyle/>
          <a:p>
            <a:pPr marL="457200" indent="-457200">
              <a:buFont typeface="Wingdings" panose="05000000000000000000" pitchFamily="2" charset="2"/>
              <a:buChar char="q"/>
            </a:pPr>
            <a:r>
              <a:rPr lang="es-CO" sz="2700" dirty="0">
                <a:latin typeface="Berlin Sans FB" panose="020E0602020502020306" pitchFamily="34" charset="0"/>
              </a:rPr>
              <a:t>Hallar la aceleración de la gravedad en este punto de la tierra. </a:t>
            </a:r>
          </a:p>
          <a:p>
            <a:pPr marL="457200" indent="-457200">
              <a:buFont typeface="Wingdings" panose="05000000000000000000" pitchFamily="2" charset="2"/>
              <a:buChar char="q"/>
            </a:pPr>
            <a:r>
              <a:rPr lang="es-CO" sz="2700" dirty="0">
                <a:latin typeface="Berlin Sans FB" panose="020E0602020502020306" pitchFamily="34" charset="0"/>
              </a:rPr>
              <a:t>Hallar el coeficiente de rozamiento del aire.</a:t>
            </a:r>
          </a:p>
          <a:p>
            <a:pPr marL="457200" indent="-457200">
              <a:buFont typeface="Wingdings" panose="05000000000000000000" pitchFamily="2" charset="2"/>
              <a:buChar char="q"/>
            </a:pPr>
            <a:r>
              <a:rPr lang="es-CO" sz="2700" dirty="0">
                <a:latin typeface="Berlin Sans FB" panose="020E0602020502020306" pitchFamily="34" charset="0"/>
              </a:rPr>
              <a:t>Comparar los modelos teóricos con los experimentales.</a:t>
            </a:r>
          </a:p>
          <a:p>
            <a:pPr marL="457200" indent="-457200">
              <a:buFont typeface="Wingdings" panose="05000000000000000000" pitchFamily="2" charset="2"/>
              <a:buChar char="q"/>
            </a:pPr>
            <a:r>
              <a:rPr lang="es-CO" sz="2700" dirty="0">
                <a:latin typeface="Berlin Sans FB" panose="020E0602020502020306" pitchFamily="34" charset="0"/>
              </a:rPr>
              <a:t>Hacer uso de las Herramientas computacionales.</a:t>
            </a:r>
          </a:p>
        </p:txBody>
      </p:sp>
      <p:sp>
        <p:nvSpPr>
          <p:cNvPr id="17" name="CuadroTexto 16">
            <a:extLst>
              <a:ext uri="{FF2B5EF4-FFF2-40B4-BE49-F238E27FC236}">
                <a16:creationId xmlns:a16="http://schemas.microsoft.com/office/drawing/2014/main" id="{162DB81C-AA73-4925-AE05-D505859658D5}"/>
              </a:ext>
            </a:extLst>
          </p:cNvPr>
          <p:cNvSpPr txBox="1"/>
          <p:nvPr/>
        </p:nvSpPr>
        <p:spPr>
          <a:xfrm>
            <a:off x="6831757" y="-1185792"/>
            <a:ext cx="3707656" cy="995422"/>
          </a:xfrm>
          <a:prstGeom prst="flowChartTerminator">
            <a:avLst/>
          </a:prstGeom>
          <a:solidFill>
            <a:schemeClr val="tx1"/>
          </a:solidFill>
        </p:spPr>
        <p:txBody>
          <a:bodyPr wrap="square" rtlCol="0">
            <a:spAutoFit/>
          </a:bodyPr>
          <a:lstStyle/>
          <a:p>
            <a:pPr algn="ctr"/>
            <a:r>
              <a:rPr lang="es-CO" sz="4000" dirty="0">
                <a:solidFill>
                  <a:schemeClr val="bg1"/>
                </a:solidFill>
                <a:latin typeface="Berlin Sans FB" panose="020E0602020502020306" pitchFamily="34" charset="0"/>
              </a:rPr>
              <a:t>Metodología</a:t>
            </a:r>
          </a:p>
        </p:txBody>
      </p:sp>
      <p:sp>
        <p:nvSpPr>
          <p:cNvPr id="18" name="CuadroTexto 17">
            <a:extLst>
              <a:ext uri="{FF2B5EF4-FFF2-40B4-BE49-F238E27FC236}">
                <a16:creationId xmlns:a16="http://schemas.microsoft.com/office/drawing/2014/main" id="{5D14B838-2661-418D-B018-A7F6A978A427}"/>
              </a:ext>
            </a:extLst>
          </p:cNvPr>
          <p:cNvSpPr txBox="1"/>
          <p:nvPr/>
        </p:nvSpPr>
        <p:spPr>
          <a:xfrm>
            <a:off x="12589299" y="1860132"/>
            <a:ext cx="4989670" cy="4154984"/>
          </a:xfrm>
          <a:prstGeom prst="rect">
            <a:avLst/>
          </a:prstGeom>
          <a:noFill/>
        </p:spPr>
        <p:txBody>
          <a:bodyPr wrap="square" rtlCol="0">
            <a:spAutoFit/>
          </a:bodyPr>
          <a:lstStyle/>
          <a:p>
            <a:r>
              <a:rPr lang="es-CO" sz="2400" dirty="0">
                <a:latin typeface="Berlin Sans FB" panose="020E0602020502020306" pitchFamily="34" charset="0"/>
              </a:rPr>
              <a:t>En este experimento: primero hicimos varios videos (20) con servilletas extendidas y comprimidas, a partir de las segundas pudimos hallar la gravedad, y a partir de las primeras se halló el coeficiente de rozamiento, todo esto gracias a las herramientas como </a:t>
            </a:r>
            <a:r>
              <a:rPr lang="es-CO" sz="2400" dirty="0" err="1">
                <a:latin typeface="Berlin Sans FB" panose="020E0602020502020306" pitchFamily="34" charset="0"/>
              </a:rPr>
              <a:t>Jupyterlab</a:t>
            </a:r>
            <a:r>
              <a:rPr lang="es-CO" sz="2400" dirty="0">
                <a:latin typeface="Berlin Sans FB" panose="020E0602020502020306" pitchFamily="34" charset="0"/>
              </a:rPr>
              <a:t>, Python y </a:t>
            </a:r>
            <a:r>
              <a:rPr lang="es-CO" sz="2400" dirty="0" err="1">
                <a:latin typeface="Berlin Sans FB" panose="020E0602020502020306" pitchFamily="34" charset="0"/>
              </a:rPr>
              <a:t>Tracker</a:t>
            </a:r>
            <a:r>
              <a:rPr lang="es-CO" sz="2400" dirty="0">
                <a:latin typeface="Berlin Sans FB" panose="020E0602020502020306" pitchFamily="34" charset="0"/>
              </a:rPr>
              <a:t>, modelando los resultados de video en estos programas para ajustar a la realidad lo mejor posible.</a:t>
            </a:r>
          </a:p>
        </p:txBody>
      </p:sp>
      <p:pic>
        <p:nvPicPr>
          <p:cNvPr id="20" name="Imagen 19">
            <a:extLst>
              <a:ext uri="{FF2B5EF4-FFF2-40B4-BE49-F238E27FC236}">
                <a16:creationId xmlns:a16="http://schemas.microsoft.com/office/drawing/2014/main" id="{F8B837EB-9664-43F4-B823-09A611D09450}"/>
              </a:ext>
            </a:extLst>
          </p:cNvPr>
          <p:cNvPicPr>
            <a:picLocks noChangeAspect="1"/>
          </p:cNvPicPr>
          <p:nvPr/>
        </p:nvPicPr>
        <p:blipFill>
          <a:blip r:embed="rId9"/>
          <a:stretch>
            <a:fillRect/>
          </a:stretch>
        </p:blipFill>
        <p:spPr>
          <a:xfrm>
            <a:off x="2460961" y="7142506"/>
            <a:ext cx="6889077" cy="2066723"/>
          </a:xfrm>
          <a:prstGeom prst="rect">
            <a:avLst/>
          </a:prstGeom>
        </p:spPr>
      </p:pic>
    </p:spTree>
    <p:extLst>
      <p:ext uri="{BB962C8B-B14F-4D97-AF65-F5344CB8AC3E}">
        <p14:creationId xmlns:p14="http://schemas.microsoft.com/office/powerpoint/2010/main" val="174760424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837473B0-CC2E-450A-ABE3-18F120FF3D39}">
                <a1611:picAttrSrcUrl xmlns:a1611="http://schemas.microsoft.com/office/drawing/2016/11/main" r:id="rId3"/>
              </a:ext>
            </a:extLst>
          </a:blip>
          <a:srcRect/>
          <a:stretch>
            <a:fillRect/>
          </a:stretch>
        </a:blipFill>
        <a:effectLst/>
      </p:bgPr>
    </p:bg>
    <p:spTree>
      <p:nvGrpSpPr>
        <p:cNvPr id="1" name=""/>
        <p:cNvGrpSpPr/>
        <p:nvPr/>
      </p:nvGrpSpPr>
      <p:grpSpPr>
        <a:xfrm>
          <a:off x="0" y="0"/>
          <a:ext cx="0" cy="0"/>
          <a:chOff x="0" y="0"/>
          <a:chExt cx="0" cy="0"/>
        </a:xfrm>
      </p:grpSpPr>
      <p:sp>
        <p:nvSpPr>
          <p:cNvPr id="15" name="Rectángulo: esquinas redondeadas 14">
            <a:extLst>
              <a:ext uri="{FF2B5EF4-FFF2-40B4-BE49-F238E27FC236}">
                <a16:creationId xmlns:a16="http://schemas.microsoft.com/office/drawing/2014/main" id="{1A482177-D968-4DD3-B8B2-6F043ECD5EA9}"/>
              </a:ext>
            </a:extLst>
          </p:cNvPr>
          <p:cNvSpPr/>
          <p:nvPr/>
        </p:nvSpPr>
        <p:spPr>
          <a:xfrm>
            <a:off x="257329" y="514350"/>
            <a:ext cx="10010621" cy="6050030"/>
          </a:xfrm>
          <a:prstGeom prst="roundRect">
            <a:avLst/>
          </a:prstGeom>
          <a:solidFill>
            <a:schemeClr val="bg1"/>
          </a:solid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3" name="Imagen 12">
            <a:extLst>
              <a:ext uri="{FF2B5EF4-FFF2-40B4-BE49-F238E27FC236}">
                <a16:creationId xmlns:a16="http://schemas.microsoft.com/office/drawing/2014/main" id="{47D1AE24-6F75-447F-B5EE-B20499AC7294}"/>
              </a:ext>
            </a:extLst>
          </p:cNvPr>
          <p:cNvPicPr>
            <a:picLocks noChangeAspect="1"/>
          </p:cNvPicPr>
          <p:nvPr/>
        </p:nvPicPr>
        <p:blipFill>
          <a:blip r:embed="rId4"/>
          <a:stretch>
            <a:fillRect/>
          </a:stretch>
        </p:blipFill>
        <p:spPr>
          <a:xfrm>
            <a:off x="10539413" y="361950"/>
            <a:ext cx="1254442" cy="1650582"/>
          </a:xfrm>
          <a:prstGeom prst="rect">
            <a:avLst/>
          </a:prstGeom>
        </p:spPr>
      </p:pic>
      <p:sp>
        <p:nvSpPr>
          <p:cNvPr id="2" name="CuadroTexto 1">
            <a:extLst>
              <a:ext uri="{FF2B5EF4-FFF2-40B4-BE49-F238E27FC236}">
                <a16:creationId xmlns:a16="http://schemas.microsoft.com/office/drawing/2014/main" id="{EB9D165C-F884-4114-B1F6-96C0AD420A23}"/>
              </a:ext>
            </a:extLst>
          </p:cNvPr>
          <p:cNvSpPr txBox="1"/>
          <p:nvPr/>
        </p:nvSpPr>
        <p:spPr>
          <a:xfrm>
            <a:off x="13185933" y="2667069"/>
            <a:ext cx="3962400" cy="783193"/>
          </a:xfrm>
          <a:prstGeom prst="flowChartAlternateProcess">
            <a:avLst/>
          </a:prstGeom>
          <a:solidFill>
            <a:schemeClr val="tx1"/>
          </a:solidFill>
        </p:spPr>
        <p:txBody>
          <a:bodyPr wrap="square" rtlCol="0">
            <a:spAutoFit/>
          </a:bodyPr>
          <a:lstStyle/>
          <a:p>
            <a:pPr algn="ctr"/>
            <a:r>
              <a:rPr lang="es-CO" sz="4000" dirty="0">
                <a:ln w="3175">
                  <a:noFill/>
                </a:ln>
                <a:solidFill>
                  <a:schemeClr val="bg1"/>
                </a:solidFill>
                <a:latin typeface="Berlin Sans FB" panose="020E0602020502020306" pitchFamily="34" charset="0"/>
              </a:rPr>
              <a:t>¿Qué se busca?</a:t>
            </a:r>
          </a:p>
        </p:txBody>
      </p:sp>
      <p:sp>
        <p:nvSpPr>
          <p:cNvPr id="6" name="CuadroTexto 5">
            <a:extLst>
              <a:ext uri="{FF2B5EF4-FFF2-40B4-BE49-F238E27FC236}">
                <a16:creationId xmlns:a16="http://schemas.microsoft.com/office/drawing/2014/main" id="{765B3405-F347-4C42-9145-E4AAB392AECE}"/>
              </a:ext>
            </a:extLst>
          </p:cNvPr>
          <p:cNvSpPr txBox="1"/>
          <p:nvPr/>
        </p:nvSpPr>
        <p:spPr>
          <a:xfrm>
            <a:off x="12633484" y="3824587"/>
            <a:ext cx="5067297" cy="2831544"/>
          </a:xfrm>
          <a:prstGeom prst="rect">
            <a:avLst/>
          </a:prstGeom>
          <a:noFill/>
        </p:spPr>
        <p:txBody>
          <a:bodyPr wrap="square" rtlCol="0">
            <a:spAutoFit/>
          </a:bodyPr>
          <a:lstStyle/>
          <a:p>
            <a:pPr algn="ctr"/>
            <a:r>
              <a:rPr lang="es-CO" sz="2500" dirty="0">
                <a:latin typeface="Berlin Sans FB" panose="020E0602020502020306" pitchFamily="34" charset="0"/>
              </a:rPr>
              <a:t>En este experimento estamos hallando la fuerza de fricción del aire y el coeficiente de rozamiento con una servilleta común, además, con unos cuantos cálculos adicionales podremos encontrar la gravedad en nuestro punto de la tierra</a:t>
            </a:r>
            <a:r>
              <a:rPr lang="es-CO" sz="2800" dirty="0">
                <a:latin typeface="Berlin Sans FB" panose="020E0602020502020306" pitchFamily="34" charset="0"/>
              </a:rPr>
              <a:t>.</a:t>
            </a:r>
          </a:p>
        </p:txBody>
      </p:sp>
      <p:pic>
        <p:nvPicPr>
          <p:cNvPr id="14" name="Imagen 13">
            <a:extLst>
              <a:ext uri="{FF2B5EF4-FFF2-40B4-BE49-F238E27FC236}">
                <a16:creationId xmlns:a16="http://schemas.microsoft.com/office/drawing/2014/main" id="{0CE0A713-3FE9-45AF-83E6-8BEFD2C500EB}"/>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10000" b="96000" l="9333" r="94500">
                        <a14:foregroundMark x1="68000" y1="90250" x2="75167" y2="89250"/>
                        <a14:foregroundMark x1="73833" y1="95000" x2="74500" y2="96000"/>
                        <a14:foregroundMark x1="89167" y1="74000" x2="94500" y2="78000"/>
                        <a14:foregroundMark x1="9333" y1="61000" x2="9333" y2="61000"/>
                      </a14:backgroundRemoval>
                    </a14:imgEffect>
                  </a14:imgLayer>
                </a14:imgProps>
              </a:ext>
            </a:extLst>
          </a:blip>
          <a:stretch>
            <a:fillRect/>
          </a:stretch>
        </p:blipFill>
        <p:spPr>
          <a:xfrm>
            <a:off x="-3215225" y="5267090"/>
            <a:ext cx="3472554" cy="2315036"/>
          </a:xfrm>
          <a:prstGeom prst="rect">
            <a:avLst/>
          </a:prstGeom>
          <a:effectLst>
            <a:outerShdw blurRad="76200" dist="12700" dir="2700000" sy="-23000" kx="-800400" algn="bl" rotWithShape="0">
              <a:prstClr val="black">
                <a:alpha val="20000"/>
              </a:prstClr>
            </a:outerShdw>
          </a:effectLst>
        </p:spPr>
      </p:pic>
      <p:sp>
        <p:nvSpPr>
          <p:cNvPr id="10" name="CuadroTexto 9">
            <a:extLst>
              <a:ext uri="{FF2B5EF4-FFF2-40B4-BE49-F238E27FC236}">
                <a16:creationId xmlns:a16="http://schemas.microsoft.com/office/drawing/2014/main" id="{A0924334-2B38-4FD0-919A-C523031AADD9}"/>
              </a:ext>
            </a:extLst>
          </p:cNvPr>
          <p:cNvSpPr txBox="1"/>
          <p:nvPr/>
        </p:nvSpPr>
        <p:spPr>
          <a:xfrm>
            <a:off x="722946" y="689530"/>
            <a:ext cx="3707656" cy="995422"/>
          </a:xfrm>
          <a:prstGeom prst="flowChartTerminator">
            <a:avLst/>
          </a:prstGeom>
          <a:solidFill>
            <a:schemeClr val="tx1"/>
          </a:solidFill>
        </p:spPr>
        <p:txBody>
          <a:bodyPr wrap="square" rtlCol="0">
            <a:spAutoFit/>
          </a:bodyPr>
          <a:lstStyle/>
          <a:p>
            <a:pPr algn="ctr"/>
            <a:r>
              <a:rPr lang="es-CO" sz="4000" dirty="0">
                <a:solidFill>
                  <a:schemeClr val="bg1"/>
                </a:solidFill>
                <a:latin typeface="Berlin Sans FB" panose="020E0602020502020306" pitchFamily="34" charset="0"/>
              </a:rPr>
              <a:t>Metodología</a:t>
            </a:r>
          </a:p>
        </p:txBody>
      </p:sp>
      <p:sp>
        <p:nvSpPr>
          <p:cNvPr id="16" name="CuadroTexto 15">
            <a:extLst>
              <a:ext uri="{FF2B5EF4-FFF2-40B4-BE49-F238E27FC236}">
                <a16:creationId xmlns:a16="http://schemas.microsoft.com/office/drawing/2014/main" id="{9A1C7938-7A8B-4D5E-A32D-E065059596E6}"/>
              </a:ext>
            </a:extLst>
          </p:cNvPr>
          <p:cNvSpPr txBox="1"/>
          <p:nvPr/>
        </p:nvSpPr>
        <p:spPr>
          <a:xfrm>
            <a:off x="536758" y="1920100"/>
            <a:ext cx="9483542" cy="3108543"/>
          </a:xfrm>
          <a:prstGeom prst="rect">
            <a:avLst/>
          </a:prstGeom>
          <a:noFill/>
        </p:spPr>
        <p:txBody>
          <a:bodyPr wrap="square" rtlCol="0">
            <a:spAutoFit/>
          </a:bodyPr>
          <a:lstStyle/>
          <a:p>
            <a:pPr algn="just"/>
            <a:r>
              <a:rPr lang="es-CO" sz="2800" dirty="0">
                <a:latin typeface="Berlin Sans FB" panose="020E0602020502020306" pitchFamily="34" charset="0"/>
              </a:rPr>
              <a:t>En este experimento: primero hicimos varios videos (20) con servilletas extendidas y comprimidas, a partir de las segundas pudimos hallar la gravedad, y a partir de las primeras se halló el coeficiente de rozamiento, todo esto gracias a las herramientas como </a:t>
            </a:r>
            <a:r>
              <a:rPr lang="es-CO" sz="2800" dirty="0" err="1">
                <a:latin typeface="Berlin Sans FB" panose="020E0602020502020306" pitchFamily="34" charset="0"/>
              </a:rPr>
              <a:t>Jupyterlab</a:t>
            </a:r>
            <a:r>
              <a:rPr lang="es-CO" sz="2800" dirty="0">
                <a:latin typeface="Berlin Sans FB" panose="020E0602020502020306" pitchFamily="34" charset="0"/>
              </a:rPr>
              <a:t>, Python y </a:t>
            </a:r>
            <a:r>
              <a:rPr lang="es-CO" sz="2800" dirty="0" err="1">
                <a:latin typeface="Berlin Sans FB" panose="020E0602020502020306" pitchFamily="34" charset="0"/>
              </a:rPr>
              <a:t>Tracker</a:t>
            </a:r>
            <a:r>
              <a:rPr lang="es-CO" sz="2800" dirty="0">
                <a:latin typeface="Berlin Sans FB" panose="020E0602020502020306" pitchFamily="34" charset="0"/>
              </a:rPr>
              <a:t>, modelando los resultados de video en estos programas para ajustar a la realidad lo mejor posible</a:t>
            </a:r>
          </a:p>
        </p:txBody>
      </p:sp>
      <p:sp>
        <p:nvSpPr>
          <p:cNvPr id="18" name="CuadroTexto 17">
            <a:extLst>
              <a:ext uri="{FF2B5EF4-FFF2-40B4-BE49-F238E27FC236}">
                <a16:creationId xmlns:a16="http://schemas.microsoft.com/office/drawing/2014/main" id="{64EF4C04-C46C-4277-B684-44E22BB3A3E2}"/>
              </a:ext>
            </a:extLst>
          </p:cNvPr>
          <p:cNvSpPr txBox="1"/>
          <p:nvPr/>
        </p:nvSpPr>
        <p:spPr>
          <a:xfrm>
            <a:off x="-5079231" y="833298"/>
            <a:ext cx="4294871" cy="707886"/>
          </a:xfrm>
          <a:prstGeom prst="homePlate">
            <a:avLst/>
          </a:prstGeom>
          <a:solidFill>
            <a:schemeClr val="tx1"/>
          </a:solidFill>
        </p:spPr>
        <p:txBody>
          <a:bodyPr wrap="square" rtlCol="0">
            <a:spAutoFit/>
          </a:bodyPr>
          <a:lstStyle/>
          <a:p>
            <a:pPr algn="ctr"/>
            <a:r>
              <a:rPr lang="es-CO" sz="4000" dirty="0">
                <a:solidFill>
                  <a:schemeClr val="bg1"/>
                </a:solidFill>
                <a:latin typeface="Berlin Sans FB" panose="020E0602020502020306" pitchFamily="34" charset="0"/>
              </a:rPr>
              <a:t>Objetivos</a:t>
            </a:r>
          </a:p>
        </p:txBody>
      </p:sp>
      <p:sp>
        <p:nvSpPr>
          <p:cNvPr id="19" name="CuadroTexto 18">
            <a:extLst>
              <a:ext uri="{FF2B5EF4-FFF2-40B4-BE49-F238E27FC236}">
                <a16:creationId xmlns:a16="http://schemas.microsoft.com/office/drawing/2014/main" id="{058FD2FF-62B6-44FB-9584-657F919BC0FF}"/>
              </a:ext>
            </a:extLst>
          </p:cNvPr>
          <p:cNvSpPr txBox="1"/>
          <p:nvPr/>
        </p:nvSpPr>
        <p:spPr>
          <a:xfrm>
            <a:off x="722946" y="7200900"/>
            <a:ext cx="4686300" cy="4832092"/>
          </a:xfrm>
          <a:prstGeom prst="rect">
            <a:avLst/>
          </a:prstGeom>
          <a:noFill/>
        </p:spPr>
        <p:txBody>
          <a:bodyPr wrap="square" rtlCol="0">
            <a:spAutoFit/>
          </a:bodyPr>
          <a:lstStyle/>
          <a:p>
            <a:pPr marL="457200" indent="-457200">
              <a:buFont typeface="Wingdings" panose="05000000000000000000" pitchFamily="2" charset="2"/>
              <a:buChar char="q"/>
            </a:pPr>
            <a:r>
              <a:rPr lang="es-CO" sz="2700" dirty="0">
                <a:latin typeface="Berlin Sans FB" panose="020E0602020502020306" pitchFamily="34" charset="0"/>
              </a:rPr>
              <a:t>Hallar la aceleración de la gravedad en este punto de la tierra. </a:t>
            </a:r>
          </a:p>
          <a:p>
            <a:pPr marL="457200" indent="-457200">
              <a:buFont typeface="Wingdings" panose="05000000000000000000" pitchFamily="2" charset="2"/>
              <a:buChar char="q"/>
            </a:pPr>
            <a:r>
              <a:rPr lang="es-CO" sz="2700" dirty="0">
                <a:latin typeface="Berlin Sans FB" panose="020E0602020502020306" pitchFamily="34" charset="0"/>
              </a:rPr>
              <a:t>Hallar el coeficiente de rozamiento del aire.</a:t>
            </a:r>
          </a:p>
          <a:p>
            <a:pPr marL="457200" indent="-457200">
              <a:buFont typeface="Wingdings" panose="05000000000000000000" pitchFamily="2" charset="2"/>
              <a:buChar char="q"/>
            </a:pPr>
            <a:r>
              <a:rPr lang="es-CO" sz="2700" dirty="0">
                <a:latin typeface="Berlin Sans FB" panose="020E0602020502020306" pitchFamily="34" charset="0"/>
              </a:rPr>
              <a:t>Comparar los modelos teóricos con los experimentales.</a:t>
            </a:r>
          </a:p>
          <a:p>
            <a:pPr marL="457200" indent="-457200">
              <a:buFont typeface="Wingdings" panose="05000000000000000000" pitchFamily="2" charset="2"/>
              <a:buChar char="q"/>
            </a:pPr>
            <a:r>
              <a:rPr lang="es-CO" sz="2700" dirty="0">
                <a:latin typeface="Berlin Sans FB" panose="020E0602020502020306" pitchFamily="34" charset="0"/>
              </a:rPr>
              <a:t>Hacer uso de las Herramientas computacionales.</a:t>
            </a:r>
          </a:p>
        </p:txBody>
      </p:sp>
      <p:grpSp>
        <p:nvGrpSpPr>
          <p:cNvPr id="26" name="Grupo 25">
            <a:extLst>
              <a:ext uri="{FF2B5EF4-FFF2-40B4-BE49-F238E27FC236}">
                <a16:creationId xmlns:a16="http://schemas.microsoft.com/office/drawing/2014/main" id="{F5E47FC4-EAFC-428A-9569-A749B64E3962}"/>
              </a:ext>
            </a:extLst>
          </p:cNvPr>
          <p:cNvGrpSpPr/>
          <p:nvPr/>
        </p:nvGrpSpPr>
        <p:grpSpPr>
          <a:xfrm>
            <a:off x="3246154" y="4669330"/>
            <a:ext cx="6786052" cy="1859756"/>
            <a:chOff x="3246154" y="4669330"/>
            <a:chExt cx="6786052" cy="1859756"/>
          </a:xfrm>
        </p:grpSpPr>
        <p:pic>
          <p:nvPicPr>
            <p:cNvPr id="22" name="Imagen 21">
              <a:extLst>
                <a:ext uri="{FF2B5EF4-FFF2-40B4-BE49-F238E27FC236}">
                  <a16:creationId xmlns:a16="http://schemas.microsoft.com/office/drawing/2014/main" id="{C70002D9-BEBC-4B98-ADBA-8CE6A538E6E7}"/>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10000" b="90000" l="10000" r="90000">
                          <a14:foregroundMark x1="16000" y1="25333" x2="11333" y2="25667"/>
                          <a14:foregroundMark x1="20000" y1="23000" x2="13000" y2="22667"/>
                          <a14:foregroundMark x1="68000" y1="14667" x2="77000" y2="13000"/>
                          <a14:foregroundMark x1="77000" y1="13000" x2="74667" y2="18667"/>
                          <a14:foregroundMark x1="75000" y1="19667" x2="75833" y2="10833"/>
                          <a14:foregroundMark x1="75833" y1="10833" x2="68667" y2="13000"/>
                          <a14:foregroundMark x1="13000" y1="41667" x2="12333" y2="52000"/>
                          <a14:foregroundMark x1="33000" y1="44000" x2="29333" y2="47333"/>
                          <a14:foregroundMark x1="83000" y1="42333" x2="84833" y2="50667"/>
                          <a14:foregroundMark x1="84833" y1="50667" x2="81333" y2="52333"/>
                          <a14:foregroundMark x1="83667" y1="47000" x2="83667" y2="41333"/>
                          <a14:foregroundMark x1="85000" y1="41667" x2="87333" y2="50000"/>
                          <a14:foregroundMark x1="87333" y1="50000" x2="87333" y2="50000"/>
                          <a14:foregroundMark x1="34333" y1="77000" x2="32167" y2="85167"/>
                          <a14:foregroundMark x1="32167" y1="85167" x2="32667" y2="78333"/>
                          <a14:foregroundMark x1="35333" y1="82333" x2="35333" y2="82333"/>
                          <a14:foregroundMark x1="39667" y1="78333" x2="35667" y2="86833"/>
                          <a14:foregroundMark x1="35667" y1="86833" x2="26167" y2="86167"/>
                          <a14:foregroundMark x1="26167" y1="86167" x2="29500" y2="77833"/>
                          <a14:foregroundMark x1="29500" y1="77833" x2="32000" y2="74667"/>
                          <a14:foregroundMark x1="22333" y1="83333" x2="20333" y2="84000"/>
                          <a14:foregroundMark x1="24000" y1="82333" x2="16000" y2="85500"/>
                          <a14:foregroundMark x1="16000" y1="85500" x2="23833" y2="89500"/>
                          <a14:foregroundMark x1="23833" y1="89500" x2="23333" y2="84000"/>
                        </a14:backgroundRemoval>
                      </a14:imgEffect>
                    </a14:imgLayer>
                  </a14:imgProps>
                </a:ext>
              </a:extLst>
            </a:blip>
            <a:stretch>
              <a:fillRect/>
            </a:stretch>
          </p:blipFill>
          <p:spPr>
            <a:xfrm>
              <a:off x="8172450" y="4669330"/>
              <a:ext cx="1859756" cy="1859756"/>
            </a:xfrm>
            <a:prstGeom prst="rect">
              <a:avLst/>
            </a:prstGeom>
            <a:effectLst>
              <a:glow rad="101600">
                <a:schemeClr val="tx1">
                  <a:alpha val="60000"/>
                </a:schemeClr>
              </a:glow>
            </a:effectLst>
          </p:spPr>
        </p:pic>
        <p:pic>
          <p:nvPicPr>
            <p:cNvPr id="23" name="Imagen 22">
              <a:extLst>
                <a:ext uri="{FF2B5EF4-FFF2-40B4-BE49-F238E27FC236}">
                  <a16:creationId xmlns:a16="http://schemas.microsoft.com/office/drawing/2014/main" id="{26246F47-CC44-48FA-9178-4B73A8F3D397}"/>
                </a:ext>
              </a:extLst>
            </p:cNvPr>
            <p:cNvPicPr>
              <a:picLocks noChangeAspect="1"/>
            </p:cNvPicPr>
            <p:nvPr/>
          </p:nvPicPr>
          <p:blipFill>
            <a:blip r:embed="rId9"/>
            <a:stretch>
              <a:fillRect/>
            </a:stretch>
          </p:blipFill>
          <p:spPr>
            <a:xfrm>
              <a:off x="6577864" y="4840184"/>
              <a:ext cx="1454872" cy="1594209"/>
            </a:xfrm>
            <a:prstGeom prst="rect">
              <a:avLst/>
            </a:prstGeom>
            <a:effectLst>
              <a:glow rad="101600">
                <a:schemeClr val="tx1">
                  <a:alpha val="60000"/>
                </a:schemeClr>
              </a:glow>
            </a:effectLst>
          </p:spPr>
        </p:pic>
        <p:pic>
          <p:nvPicPr>
            <p:cNvPr id="24" name="Imagen 23">
              <a:extLst>
                <a:ext uri="{FF2B5EF4-FFF2-40B4-BE49-F238E27FC236}">
                  <a16:creationId xmlns:a16="http://schemas.microsoft.com/office/drawing/2014/main" id="{1AA41796-D367-4FCC-9760-5BDCBA14A3B0}"/>
                </a:ext>
              </a:extLst>
            </p:cNvPr>
            <p:cNvPicPr>
              <a:picLocks noChangeAspect="1"/>
            </p:cNvPicPr>
            <p:nvPr/>
          </p:nvPicPr>
          <p:blipFill>
            <a:blip r:embed="rId10"/>
            <a:stretch>
              <a:fillRect/>
            </a:stretch>
          </p:blipFill>
          <p:spPr>
            <a:xfrm>
              <a:off x="4924282" y="4929986"/>
              <a:ext cx="1321497" cy="133844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5" name="Imagen 24">
              <a:extLst>
                <a:ext uri="{FF2B5EF4-FFF2-40B4-BE49-F238E27FC236}">
                  <a16:creationId xmlns:a16="http://schemas.microsoft.com/office/drawing/2014/main" id="{457DF869-4E12-442D-B661-B485F3D62390}"/>
                </a:ext>
              </a:extLst>
            </p:cNvPr>
            <p:cNvPicPr>
              <a:picLocks noChangeAspect="1"/>
            </p:cNvPicPr>
            <p:nvPr/>
          </p:nvPicPr>
          <p:blipFill>
            <a:blip r:embed="rId11"/>
            <a:stretch>
              <a:fillRect/>
            </a:stretch>
          </p:blipFill>
          <p:spPr>
            <a:xfrm>
              <a:off x="3246154" y="4989608"/>
              <a:ext cx="1219200" cy="1219200"/>
            </a:xfrm>
            <a:prstGeom prst="rect">
              <a:avLst/>
            </a:prstGeom>
          </p:spPr>
        </p:pic>
      </p:grpSp>
      <p:pic>
        <p:nvPicPr>
          <p:cNvPr id="27" name="Imagen 26">
            <a:extLst>
              <a:ext uri="{FF2B5EF4-FFF2-40B4-BE49-F238E27FC236}">
                <a16:creationId xmlns:a16="http://schemas.microsoft.com/office/drawing/2014/main" id="{B0DF278F-388C-488C-9E69-C2D9A4C35814}"/>
              </a:ext>
            </a:extLst>
          </p:cNvPr>
          <p:cNvPicPr>
            <a:picLocks noChangeAspect="1"/>
          </p:cNvPicPr>
          <p:nvPr/>
        </p:nvPicPr>
        <p:blipFill>
          <a:blip r:embed="rId12"/>
          <a:stretch>
            <a:fillRect/>
          </a:stretch>
        </p:blipFill>
        <p:spPr>
          <a:xfrm>
            <a:off x="536758" y="-1563624"/>
            <a:ext cx="3566469" cy="1072989"/>
          </a:xfrm>
          <a:prstGeom prst="rect">
            <a:avLst/>
          </a:prstGeom>
        </p:spPr>
      </p:pic>
      <p:sp>
        <p:nvSpPr>
          <p:cNvPr id="28" name="Rectángulo: esquinas redondeadas 27">
            <a:extLst>
              <a:ext uri="{FF2B5EF4-FFF2-40B4-BE49-F238E27FC236}">
                <a16:creationId xmlns:a16="http://schemas.microsoft.com/office/drawing/2014/main" id="{F1C149F8-8C89-407C-A3EE-BBCEDBCDBA53}"/>
              </a:ext>
            </a:extLst>
          </p:cNvPr>
          <p:cNvSpPr/>
          <p:nvPr/>
        </p:nvSpPr>
        <p:spPr>
          <a:xfrm>
            <a:off x="10725150" y="2343150"/>
            <a:ext cx="930092" cy="552450"/>
          </a:xfrm>
          <a:prstGeom prst="roundRect">
            <a:avLst/>
          </a:prstGeom>
          <a:blipFill dpi="0" rotWithShape="1">
            <a:blip r:embed="rId1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9" name="Rectángulo: esquinas redondeadas 28">
            <a:extLst>
              <a:ext uri="{FF2B5EF4-FFF2-40B4-BE49-F238E27FC236}">
                <a16:creationId xmlns:a16="http://schemas.microsoft.com/office/drawing/2014/main" id="{C1B688F9-05E7-443A-84FA-34B699EA79B7}"/>
              </a:ext>
            </a:extLst>
          </p:cNvPr>
          <p:cNvSpPr/>
          <p:nvPr/>
        </p:nvSpPr>
        <p:spPr>
          <a:xfrm>
            <a:off x="10725150" y="3102393"/>
            <a:ext cx="930092" cy="552450"/>
          </a:xfrm>
          <a:prstGeom prst="roundRect">
            <a:avLst/>
          </a:prstGeom>
          <a:blipFill dpi="0" rotWithShape="1">
            <a:blip r:embed="rId1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0" name="Rectángulo: esquinas redondeadas 29">
            <a:extLst>
              <a:ext uri="{FF2B5EF4-FFF2-40B4-BE49-F238E27FC236}">
                <a16:creationId xmlns:a16="http://schemas.microsoft.com/office/drawing/2014/main" id="{119CDC57-0013-4C32-B311-EB717A34F39A}"/>
              </a:ext>
            </a:extLst>
          </p:cNvPr>
          <p:cNvSpPr/>
          <p:nvPr/>
        </p:nvSpPr>
        <p:spPr>
          <a:xfrm>
            <a:off x="10725150" y="3857701"/>
            <a:ext cx="930092" cy="552450"/>
          </a:xfrm>
          <a:prstGeom prst="roundRect">
            <a:avLst/>
          </a:prstGeom>
          <a:blipFill dpi="0" rotWithShape="1">
            <a:blip r:embed="rId1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1" name="Rectángulo: esquinas redondeadas 30">
            <a:extLst>
              <a:ext uri="{FF2B5EF4-FFF2-40B4-BE49-F238E27FC236}">
                <a16:creationId xmlns:a16="http://schemas.microsoft.com/office/drawing/2014/main" id="{1A7EE474-6C2D-47ED-BCA5-6C5341A3C0C2}"/>
              </a:ext>
            </a:extLst>
          </p:cNvPr>
          <p:cNvSpPr/>
          <p:nvPr/>
        </p:nvSpPr>
        <p:spPr>
          <a:xfrm>
            <a:off x="10725150" y="4613009"/>
            <a:ext cx="930092" cy="552450"/>
          </a:xfrm>
          <a:prstGeom prst="roundRect">
            <a:avLst/>
          </a:prstGeom>
          <a:blipFill dpi="0" rotWithShape="1">
            <a:blip r:embed="rId16">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2" name="Rectángulo: esquinas redondeadas 31">
            <a:extLst>
              <a:ext uri="{FF2B5EF4-FFF2-40B4-BE49-F238E27FC236}">
                <a16:creationId xmlns:a16="http://schemas.microsoft.com/office/drawing/2014/main" id="{81DB6740-1AD3-4962-B8EE-75FE9EDA3F4D}"/>
              </a:ext>
            </a:extLst>
          </p:cNvPr>
          <p:cNvSpPr/>
          <p:nvPr/>
        </p:nvSpPr>
        <p:spPr>
          <a:xfrm>
            <a:off x="10737444" y="5322983"/>
            <a:ext cx="930092" cy="552450"/>
          </a:xfrm>
          <a:prstGeom prst="roundRect">
            <a:avLst/>
          </a:prstGeom>
          <a:blipFill dpi="0" rotWithShape="1">
            <a:blip r:embed="rId17">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3" name="Rectángulo: esquinas redondeadas 32">
            <a:extLst>
              <a:ext uri="{FF2B5EF4-FFF2-40B4-BE49-F238E27FC236}">
                <a16:creationId xmlns:a16="http://schemas.microsoft.com/office/drawing/2014/main" id="{75E0E2FD-9F79-4AB5-98F3-87606D751AAE}"/>
              </a:ext>
            </a:extLst>
          </p:cNvPr>
          <p:cNvSpPr/>
          <p:nvPr/>
        </p:nvSpPr>
        <p:spPr>
          <a:xfrm>
            <a:off x="10737444" y="6033937"/>
            <a:ext cx="930092" cy="552450"/>
          </a:xfrm>
          <a:prstGeom prst="roundRect">
            <a:avLst/>
          </a:prstGeom>
          <a:blipFill dpi="0" rotWithShape="1">
            <a:blip r:embed="rId18">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14484856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837473B0-CC2E-450A-ABE3-18F120FF3D39}">
                <a1611:picAttrSrcUrl xmlns:a1611="http://schemas.microsoft.com/office/drawing/2016/11/main" r:id="rId3"/>
              </a:ext>
            </a:extLst>
          </a:blip>
          <a:srcRect/>
          <a:stretch>
            <a:fillRect/>
          </a:stretch>
        </a:blipFill>
        <a:effectLst/>
      </p:bgPr>
    </p:bg>
    <p:spTree>
      <p:nvGrpSpPr>
        <p:cNvPr id="1" name=""/>
        <p:cNvGrpSpPr/>
        <p:nvPr/>
      </p:nvGrpSpPr>
      <p:grpSpPr>
        <a:xfrm>
          <a:off x="0" y="0"/>
          <a:ext cx="0" cy="0"/>
          <a:chOff x="0" y="0"/>
          <a:chExt cx="0" cy="0"/>
        </a:xfrm>
      </p:grpSpPr>
      <p:sp>
        <p:nvSpPr>
          <p:cNvPr id="15" name="Rectángulo: esquinas redondeadas 14">
            <a:extLst>
              <a:ext uri="{FF2B5EF4-FFF2-40B4-BE49-F238E27FC236}">
                <a16:creationId xmlns:a16="http://schemas.microsoft.com/office/drawing/2014/main" id="{1A482177-D968-4DD3-B8B2-6F043ECD5EA9}"/>
              </a:ext>
            </a:extLst>
          </p:cNvPr>
          <p:cNvSpPr/>
          <p:nvPr/>
        </p:nvSpPr>
        <p:spPr>
          <a:xfrm>
            <a:off x="283857" y="299005"/>
            <a:ext cx="3845898" cy="781050"/>
          </a:xfrm>
          <a:prstGeom prst="roundRect">
            <a:avLst/>
          </a:prstGeom>
          <a:solidFill>
            <a:schemeClr val="bg1"/>
          </a:solid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3" name="Imagen 12">
            <a:extLst>
              <a:ext uri="{FF2B5EF4-FFF2-40B4-BE49-F238E27FC236}">
                <a16:creationId xmlns:a16="http://schemas.microsoft.com/office/drawing/2014/main" id="{47D1AE24-6F75-447F-B5EE-B20499AC7294}"/>
              </a:ext>
            </a:extLst>
          </p:cNvPr>
          <p:cNvPicPr>
            <a:picLocks noChangeAspect="1"/>
          </p:cNvPicPr>
          <p:nvPr/>
        </p:nvPicPr>
        <p:blipFill>
          <a:blip r:embed="rId4"/>
          <a:stretch>
            <a:fillRect/>
          </a:stretch>
        </p:blipFill>
        <p:spPr>
          <a:xfrm>
            <a:off x="11055059" y="89157"/>
            <a:ext cx="970393" cy="1276833"/>
          </a:xfrm>
          <a:prstGeom prst="rect">
            <a:avLst/>
          </a:prstGeom>
        </p:spPr>
      </p:pic>
      <p:pic>
        <p:nvPicPr>
          <p:cNvPr id="14" name="Imagen 13">
            <a:extLst>
              <a:ext uri="{FF2B5EF4-FFF2-40B4-BE49-F238E27FC236}">
                <a16:creationId xmlns:a16="http://schemas.microsoft.com/office/drawing/2014/main" id="{0CE0A713-3FE9-45AF-83E6-8BEFD2C500EB}"/>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10000" b="96000" l="9333" r="94500">
                        <a14:foregroundMark x1="68000" y1="90250" x2="75167" y2="89250"/>
                        <a14:foregroundMark x1="73833" y1="95000" x2="74500" y2="96000"/>
                        <a14:foregroundMark x1="89167" y1="74000" x2="94500" y2="78000"/>
                        <a14:foregroundMark x1="9333" y1="61000" x2="9333" y2="61000"/>
                      </a14:backgroundRemoval>
                    </a14:imgEffect>
                  </a14:imgLayer>
                </a14:imgProps>
              </a:ext>
            </a:extLst>
          </a:blip>
          <a:stretch>
            <a:fillRect/>
          </a:stretch>
        </p:blipFill>
        <p:spPr>
          <a:xfrm>
            <a:off x="-3673006" y="5308813"/>
            <a:ext cx="3472554" cy="2315036"/>
          </a:xfrm>
          <a:prstGeom prst="rect">
            <a:avLst/>
          </a:prstGeom>
          <a:effectLst>
            <a:outerShdw blurRad="76200" dist="12700" dir="2700000" sy="-23000" kx="-800400" algn="bl" rotWithShape="0">
              <a:prstClr val="black">
                <a:alpha val="20000"/>
              </a:prstClr>
            </a:outerShdw>
          </a:effectLst>
        </p:spPr>
      </p:pic>
      <p:sp>
        <p:nvSpPr>
          <p:cNvPr id="10" name="CuadroTexto 9">
            <a:extLst>
              <a:ext uri="{FF2B5EF4-FFF2-40B4-BE49-F238E27FC236}">
                <a16:creationId xmlns:a16="http://schemas.microsoft.com/office/drawing/2014/main" id="{A0924334-2B38-4FD0-919A-C523031AADD9}"/>
              </a:ext>
            </a:extLst>
          </p:cNvPr>
          <p:cNvSpPr txBox="1"/>
          <p:nvPr/>
        </p:nvSpPr>
        <p:spPr>
          <a:xfrm>
            <a:off x="-5069053" y="689530"/>
            <a:ext cx="3707656" cy="995422"/>
          </a:xfrm>
          <a:prstGeom prst="flowChartTerminator">
            <a:avLst/>
          </a:prstGeom>
          <a:solidFill>
            <a:schemeClr val="tx1"/>
          </a:solidFill>
        </p:spPr>
        <p:txBody>
          <a:bodyPr wrap="square" rtlCol="0">
            <a:spAutoFit/>
          </a:bodyPr>
          <a:lstStyle/>
          <a:p>
            <a:pPr algn="ctr"/>
            <a:r>
              <a:rPr lang="es-CO" sz="4000" dirty="0">
                <a:solidFill>
                  <a:schemeClr val="bg1"/>
                </a:solidFill>
                <a:latin typeface="Berlin Sans FB" panose="020E0602020502020306" pitchFamily="34" charset="0"/>
              </a:rPr>
              <a:t>Metodología</a:t>
            </a:r>
          </a:p>
        </p:txBody>
      </p:sp>
      <p:grpSp>
        <p:nvGrpSpPr>
          <p:cNvPr id="26" name="Grupo 25">
            <a:extLst>
              <a:ext uri="{FF2B5EF4-FFF2-40B4-BE49-F238E27FC236}">
                <a16:creationId xmlns:a16="http://schemas.microsoft.com/office/drawing/2014/main" id="{F5E47FC4-EAFC-428A-9569-A749B64E3962}"/>
              </a:ext>
            </a:extLst>
          </p:cNvPr>
          <p:cNvGrpSpPr/>
          <p:nvPr/>
        </p:nvGrpSpPr>
        <p:grpSpPr>
          <a:xfrm>
            <a:off x="3246154" y="7260130"/>
            <a:ext cx="6786052" cy="1859756"/>
            <a:chOff x="3246154" y="4669330"/>
            <a:chExt cx="6786052" cy="1859756"/>
          </a:xfrm>
        </p:grpSpPr>
        <p:pic>
          <p:nvPicPr>
            <p:cNvPr id="22" name="Imagen 21">
              <a:extLst>
                <a:ext uri="{FF2B5EF4-FFF2-40B4-BE49-F238E27FC236}">
                  <a16:creationId xmlns:a16="http://schemas.microsoft.com/office/drawing/2014/main" id="{C70002D9-BEBC-4B98-ADBA-8CE6A538E6E7}"/>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10000" b="90000" l="10000" r="90000">
                          <a14:foregroundMark x1="16000" y1="25333" x2="11333" y2="25667"/>
                          <a14:foregroundMark x1="20000" y1="23000" x2="13000" y2="22667"/>
                          <a14:foregroundMark x1="68000" y1="14667" x2="77000" y2="13000"/>
                          <a14:foregroundMark x1="77000" y1="13000" x2="74667" y2="18667"/>
                          <a14:foregroundMark x1="75000" y1="19667" x2="75833" y2="10833"/>
                          <a14:foregroundMark x1="75833" y1="10833" x2="68667" y2="13000"/>
                          <a14:foregroundMark x1="13000" y1="41667" x2="12333" y2="52000"/>
                          <a14:foregroundMark x1="33000" y1="44000" x2="29333" y2="47333"/>
                          <a14:foregroundMark x1="83000" y1="42333" x2="84833" y2="50667"/>
                          <a14:foregroundMark x1="84833" y1="50667" x2="81333" y2="52333"/>
                          <a14:foregroundMark x1="83667" y1="47000" x2="83667" y2="41333"/>
                          <a14:foregroundMark x1="85000" y1="41667" x2="87333" y2="50000"/>
                          <a14:foregroundMark x1="87333" y1="50000" x2="87333" y2="50000"/>
                          <a14:foregroundMark x1="34333" y1="77000" x2="32167" y2="85167"/>
                          <a14:foregroundMark x1="32167" y1="85167" x2="32667" y2="78333"/>
                          <a14:foregroundMark x1="35333" y1="82333" x2="35333" y2="82333"/>
                          <a14:foregroundMark x1="39667" y1="78333" x2="35667" y2="86833"/>
                          <a14:foregroundMark x1="35667" y1="86833" x2="26167" y2="86167"/>
                          <a14:foregroundMark x1="26167" y1="86167" x2="29500" y2="77833"/>
                          <a14:foregroundMark x1="29500" y1="77833" x2="32000" y2="74667"/>
                          <a14:foregroundMark x1="22333" y1="83333" x2="20333" y2="84000"/>
                          <a14:foregroundMark x1="24000" y1="82333" x2="16000" y2="85500"/>
                          <a14:foregroundMark x1="16000" y1="85500" x2="23833" y2="89500"/>
                          <a14:foregroundMark x1="23833" y1="89500" x2="23333" y2="84000"/>
                        </a14:backgroundRemoval>
                      </a14:imgEffect>
                    </a14:imgLayer>
                  </a14:imgProps>
                </a:ext>
              </a:extLst>
            </a:blip>
            <a:stretch>
              <a:fillRect/>
            </a:stretch>
          </p:blipFill>
          <p:spPr>
            <a:xfrm>
              <a:off x="8172450" y="4669330"/>
              <a:ext cx="1859756" cy="1859756"/>
            </a:xfrm>
            <a:prstGeom prst="rect">
              <a:avLst/>
            </a:prstGeom>
            <a:effectLst>
              <a:glow rad="101600">
                <a:schemeClr val="tx1">
                  <a:alpha val="60000"/>
                </a:schemeClr>
              </a:glow>
            </a:effectLst>
          </p:spPr>
        </p:pic>
        <p:pic>
          <p:nvPicPr>
            <p:cNvPr id="23" name="Imagen 22">
              <a:extLst>
                <a:ext uri="{FF2B5EF4-FFF2-40B4-BE49-F238E27FC236}">
                  <a16:creationId xmlns:a16="http://schemas.microsoft.com/office/drawing/2014/main" id="{26246F47-CC44-48FA-9178-4B73A8F3D397}"/>
                </a:ext>
              </a:extLst>
            </p:cNvPr>
            <p:cNvPicPr>
              <a:picLocks noChangeAspect="1"/>
            </p:cNvPicPr>
            <p:nvPr/>
          </p:nvPicPr>
          <p:blipFill>
            <a:blip r:embed="rId9"/>
            <a:stretch>
              <a:fillRect/>
            </a:stretch>
          </p:blipFill>
          <p:spPr>
            <a:xfrm>
              <a:off x="6577864" y="4840184"/>
              <a:ext cx="1454872" cy="1594209"/>
            </a:xfrm>
            <a:prstGeom prst="rect">
              <a:avLst/>
            </a:prstGeom>
            <a:effectLst>
              <a:glow rad="101600">
                <a:schemeClr val="tx1">
                  <a:alpha val="60000"/>
                </a:schemeClr>
              </a:glow>
            </a:effectLst>
          </p:spPr>
        </p:pic>
        <p:pic>
          <p:nvPicPr>
            <p:cNvPr id="24" name="Imagen 23">
              <a:extLst>
                <a:ext uri="{FF2B5EF4-FFF2-40B4-BE49-F238E27FC236}">
                  <a16:creationId xmlns:a16="http://schemas.microsoft.com/office/drawing/2014/main" id="{1AA41796-D367-4FCC-9760-5BDCBA14A3B0}"/>
                </a:ext>
              </a:extLst>
            </p:cNvPr>
            <p:cNvPicPr>
              <a:picLocks noChangeAspect="1"/>
            </p:cNvPicPr>
            <p:nvPr/>
          </p:nvPicPr>
          <p:blipFill>
            <a:blip r:embed="rId10"/>
            <a:stretch>
              <a:fillRect/>
            </a:stretch>
          </p:blipFill>
          <p:spPr>
            <a:xfrm>
              <a:off x="4924282" y="4929986"/>
              <a:ext cx="1321497" cy="133844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5" name="Imagen 24">
              <a:extLst>
                <a:ext uri="{FF2B5EF4-FFF2-40B4-BE49-F238E27FC236}">
                  <a16:creationId xmlns:a16="http://schemas.microsoft.com/office/drawing/2014/main" id="{457DF869-4E12-442D-B661-B485F3D62390}"/>
                </a:ext>
              </a:extLst>
            </p:cNvPr>
            <p:cNvPicPr>
              <a:picLocks noChangeAspect="1"/>
            </p:cNvPicPr>
            <p:nvPr/>
          </p:nvPicPr>
          <p:blipFill>
            <a:blip r:embed="rId11"/>
            <a:stretch>
              <a:fillRect/>
            </a:stretch>
          </p:blipFill>
          <p:spPr>
            <a:xfrm>
              <a:off x="3246154" y="4989608"/>
              <a:ext cx="1219200" cy="1219200"/>
            </a:xfrm>
            <a:prstGeom prst="rect">
              <a:avLst/>
            </a:prstGeom>
          </p:spPr>
        </p:pic>
      </p:grpSp>
      <p:pic>
        <p:nvPicPr>
          <p:cNvPr id="27" name="Imagen 26">
            <a:extLst>
              <a:ext uri="{FF2B5EF4-FFF2-40B4-BE49-F238E27FC236}">
                <a16:creationId xmlns:a16="http://schemas.microsoft.com/office/drawing/2014/main" id="{B0DF278F-388C-488C-9E69-C2D9A4C35814}"/>
              </a:ext>
            </a:extLst>
          </p:cNvPr>
          <p:cNvPicPr>
            <a:picLocks noChangeAspect="1"/>
          </p:cNvPicPr>
          <p:nvPr/>
        </p:nvPicPr>
        <p:blipFill>
          <a:blip r:embed="rId12"/>
          <a:stretch>
            <a:fillRect/>
          </a:stretch>
        </p:blipFill>
        <p:spPr>
          <a:xfrm>
            <a:off x="423571" y="263999"/>
            <a:ext cx="3566469" cy="1072989"/>
          </a:xfrm>
          <a:prstGeom prst="rect">
            <a:avLst/>
          </a:prstGeom>
        </p:spPr>
      </p:pic>
      <p:sp>
        <p:nvSpPr>
          <p:cNvPr id="28" name="Rectángulo: esquinas redondeadas 27">
            <a:extLst>
              <a:ext uri="{FF2B5EF4-FFF2-40B4-BE49-F238E27FC236}">
                <a16:creationId xmlns:a16="http://schemas.microsoft.com/office/drawing/2014/main" id="{F1C149F8-8C89-407C-A3EE-BBCEDBCDBA53}"/>
              </a:ext>
            </a:extLst>
          </p:cNvPr>
          <p:cNvSpPr/>
          <p:nvPr/>
        </p:nvSpPr>
        <p:spPr>
          <a:xfrm>
            <a:off x="131632" y="1767630"/>
            <a:ext cx="3566469" cy="2121318"/>
          </a:xfrm>
          <a:prstGeom prst="roundRect">
            <a:avLst/>
          </a:prstGeom>
          <a:blipFill dpi="0" rotWithShape="1">
            <a:blip r:embed="rId1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9" name="Rectángulo: esquinas redondeadas 28">
            <a:extLst>
              <a:ext uri="{FF2B5EF4-FFF2-40B4-BE49-F238E27FC236}">
                <a16:creationId xmlns:a16="http://schemas.microsoft.com/office/drawing/2014/main" id="{C1B688F9-05E7-443A-84FA-34B699EA79B7}"/>
              </a:ext>
            </a:extLst>
          </p:cNvPr>
          <p:cNvSpPr/>
          <p:nvPr/>
        </p:nvSpPr>
        <p:spPr>
          <a:xfrm>
            <a:off x="3990040" y="1728047"/>
            <a:ext cx="3420410" cy="2121317"/>
          </a:xfrm>
          <a:prstGeom prst="roundRect">
            <a:avLst/>
          </a:prstGeom>
          <a:blipFill dpi="0" rotWithShape="1">
            <a:blip r:embed="rId1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0" name="Rectángulo: esquinas redondeadas 29">
            <a:extLst>
              <a:ext uri="{FF2B5EF4-FFF2-40B4-BE49-F238E27FC236}">
                <a16:creationId xmlns:a16="http://schemas.microsoft.com/office/drawing/2014/main" id="{119CDC57-0013-4C32-B311-EB717A34F39A}"/>
              </a:ext>
            </a:extLst>
          </p:cNvPr>
          <p:cNvSpPr/>
          <p:nvPr/>
        </p:nvSpPr>
        <p:spPr>
          <a:xfrm>
            <a:off x="7800971" y="1656939"/>
            <a:ext cx="3286128" cy="2192003"/>
          </a:xfrm>
          <a:prstGeom prst="roundRect">
            <a:avLst/>
          </a:prstGeom>
          <a:blipFill dpi="0" rotWithShape="1">
            <a:blip r:embed="rId1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1" name="Rectángulo: esquinas redondeadas 30">
            <a:extLst>
              <a:ext uri="{FF2B5EF4-FFF2-40B4-BE49-F238E27FC236}">
                <a16:creationId xmlns:a16="http://schemas.microsoft.com/office/drawing/2014/main" id="{1A7EE474-6C2D-47ED-BCA5-6C5341A3C0C2}"/>
              </a:ext>
            </a:extLst>
          </p:cNvPr>
          <p:cNvSpPr/>
          <p:nvPr/>
        </p:nvSpPr>
        <p:spPr>
          <a:xfrm>
            <a:off x="131633" y="4579515"/>
            <a:ext cx="3566468" cy="2121318"/>
          </a:xfrm>
          <a:prstGeom prst="roundRect">
            <a:avLst/>
          </a:prstGeom>
          <a:blipFill dpi="0" rotWithShape="1">
            <a:blip r:embed="rId16">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2" name="Rectángulo: esquinas redondeadas 31">
            <a:extLst>
              <a:ext uri="{FF2B5EF4-FFF2-40B4-BE49-F238E27FC236}">
                <a16:creationId xmlns:a16="http://schemas.microsoft.com/office/drawing/2014/main" id="{81DB6740-1AD3-4962-B8EE-75FE9EDA3F4D}"/>
              </a:ext>
            </a:extLst>
          </p:cNvPr>
          <p:cNvSpPr/>
          <p:nvPr/>
        </p:nvSpPr>
        <p:spPr>
          <a:xfrm>
            <a:off x="3994190" y="4579515"/>
            <a:ext cx="3416260" cy="2121318"/>
          </a:xfrm>
          <a:prstGeom prst="roundRect">
            <a:avLst/>
          </a:prstGeom>
          <a:blipFill dpi="0" rotWithShape="1">
            <a:blip r:embed="rId17">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3" name="Rectángulo: esquinas redondeadas 32">
            <a:extLst>
              <a:ext uri="{FF2B5EF4-FFF2-40B4-BE49-F238E27FC236}">
                <a16:creationId xmlns:a16="http://schemas.microsoft.com/office/drawing/2014/main" id="{75E0E2FD-9F79-4AB5-98F3-87606D751AAE}"/>
              </a:ext>
            </a:extLst>
          </p:cNvPr>
          <p:cNvSpPr/>
          <p:nvPr/>
        </p:nvSpPr>
        <p:spPr>
          <a:xfrm>
            <a:off x="7800971" y="4579515"/>
            <a:ext cx="3286127" cy="2121318"/>
          </a:xfrm>
          <a:prstGeom prst="roundRect">
            <a:avLst/>
          </a:prstGeom>
          <a:blipFill dpi="0" rotWithShape="1">
            <a:blip r:embed="rId18">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Rectángulo 6">
            <a:extLst>
              <a:ext uri="{FF2B5EF4-FFF2-40B4-BE49-F238E27FC236}">
                <a16:creationId xmlns:a16="http://schemas.microsoft.com/office/drawing/2014/main" id="{63D44D3E-3C3F-4194-B00D-20F8076BBA7A}"/>
              </a:ext>
            </a:extLst>
          </p:cNvPr>
          <p:cNvSpPr/>
          <p:nvPr/>
        </p:nvSpPr>
        <p:spPr>
          <a:xfrm>
            <a:off x="423571" y="1336988"/>
            <a:ext cx="2987286" cy="31995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latin typeface="Berlin Sans FB" panose="020E0602020502020306" pitchFamily="34" charset="0"/>
              </a:rPr>
              <a:t>Promedio Y vs t y errores.</a:t>
            </a:r>
          </a:p>
        </p:txBody>
      </p:sp>
      <p:sp>
        <p:nvSpPr>
          <p:cNvPr id="35" name="Rectángulo 34">
            <a:extLst>
              <a:ext uri="{FF2B5EF4-FFF2-40B4-BE49-F238E27FC236}">
                <a16:creationId xmlns:a16="http://schemas.microsoft.com/office/drawing/2014/main" id="{678E8168-1053-416D-8547-6040A01EBBC9}"/>
              </a:ext>
            </a:extLst>
          </p:cNvPr>
          <p:cNvSpPr/>
          <p:nvPr/>
        </p:nvSpPr>
        <p:spPr>
          <a:xfrm>
            <a:off x="4183038" y="1309694"/>
            <a:ext cx="2987286" cy="31995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latin typeface="Berlin Sans FB" panose="020E0602020502020306" pitchFamily="34" charset="0"/>
              </a:rPr>
              <a:t>Y vs t con g=9.8</a:t>
            </a:r>
          </a:p>
        </p:txBody>
      </p:sp>
      <p:sp>
        <p:nvSpPr>
          <p:cNvPr id="36" name="Rectángulo 35">
            <a:extLst>
              <a:ext uri="{FF2B5EF4-FFF2-40B4-BE49-F238E27FC236}">
                <a16:creationId xmlns:a16="http://schemas.microsoft.com/office/drawing/2014/main" id="{BD3D6C1C-D062-44DD-A216-35A1FCCAFE1A}"/>
              </a:ext>
            </a:extLst>
          </p:cNvPr>
          <p:cNvSpPr/>
          <p:nvPr/>
        </p:nvSpPr>
        <p:spPr>
          <a:xfrm>
            <a:off x="7942505" y="1309693"/>
            <a:ext cx="2987286" cy="31995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latin typeface="Berlin Sans FB" panose="020E0602020502020306" pitchFamily="34" charset="0"/>
              </a:rPr>
              <a:t>Comparación de los modelos</a:t>
            </a:r>
          </a:p>
        </p:txBody>
      </p:sp>
      <p:sp>
        <p:nvSpPr>
          <p:cNvPr id="37" name="Rectángulo 36">
            <a:extLst>
              <a:ext uri="{FF2B5EF4-FFF2-40B4-BE49-F238E27FC236}">
                <a16:creationId xmlns:a16="http://schemas.microsoft.com/office/drawing/2014/main" id="{07D5100C-5D15-47A0-96DA-F5BDF7814358}"/>
              </a:ext>
            </a:extLst>
          </p:cNvPr>
          <p:cNvSpPr/>
          <p:nvPr/>
        </p:nvSpPr>
        <p:spPr>
          <a:xfrm>
            <a:off x="7942505" y="4139891"/>
            <a:ext cx="2987286" cy="319951"/>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latin typeface="Berlin Sans FB" panose="020E0602020502020306" pitchFamily="34" charset="0"/>
              </a:rPr>
              <a:t>Comparación de los modelos</a:t>
            </a:r>
          </a:p>
        </p:txBody>
      </p:sp>
      <p:sp>
        <p:nvSpPr>
          <p:cNvPr id="38" name="Rectángulo 37">
            <a:extLst>
              <a:ext uri="{FF2B5EF4-FFF2-40B4-BE49-F238E27FC236}">
                <a16:creationId xmlns:a16="http://schemas.microsoft.com/office/drawing/2014/main" id="{217D565A-9CA9-4A67-BA20-6BA99B6EFF3A}"/>
              </a:ext>
            </a:extLst>
          </p:cNvPr>
          <p:cNvSpPr/>
          <p:nvPr/>
        </p:nvSpPr>
        <p:spPr>
          <a:xfrm>
            <a:off x="4183038" y="4108750"/>
            <a:ext cx="2987286" cy="319951"/>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latin typeface="Berlin Sans FB" panose="020E0602020502020306" pitchFamily="34" charset="0"/>
              </a:rPr>
              <a:t>Y vs t con g=9.8</a:t>
            </a:r>
          </a:p>
        </p:txBody>
      </p:sp>
      <p:sp>
        <p:nvSpPr>
          <p:cNvPr id="41" name="Rectángulo 40">
            <a:extLst>
              <a:ext uri="{FF2B5EF4-FFF2-40B4-BE49-F238E27FC236}">
                <a16:creationId xmlns:a16="http://schemas.microsoft.com/office/drawing/2014/main" id="{BBA7FB16-EF38-4433-8501-A7214D10F192}"/>
              </a:ext>
            </a:extLst>
          </p:cNvPr>
          <p:cNvSpPr/>
          <p:nvPr/>
        </p:nvSpPr>
        <p:spPr>
          <a:xfrm>
            <a:off x="423571" y="4127516"/>
            <a:ext cx="2987286" cy="319951"/>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latin typeface="Berlin Sans FB" panose="020E0602020502020306" pitchFamily="34" charset="0"/>
              </a:rPr>
              <a:t>Promedio Y vs t y errores.</a:t>
            </a:r>
          </a:p>
        </p:txBody>
      </p:sp>
      <p:sp>
        <p:nvSpPr>
          <p:cNvPr id="8" name="Rectángulo 7">
            <a:extLst>
              <a:ext uri="{FF2B5EF4-FFF2-40B4-BE49-F238E27FC236}">
                <a16:creationId xmlns:a16="http://schemas.microsoft.com/office/drawing/2014/main" id="{50A10614-E866-469C-9018-A6CC8CDF9B35}"/>
              </a:ext>
            </a:extLst>
          </p:cNvPr>
          <p:cNvSpPr/>
          <p:nvPr/>
        </p:nvSpPr>
        <p:spPr>
          <a:xfrm>
            <a:off x="4582296" y="320654"/>
            <a:ext cx="1876561" cy="729654"/>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latin typeface="Berlin Sans FB" panose="020E0602020502020306" pitchFamily="34" charset="0"/>
              </a:rPr>
              <a:t>Comprimida</a:t>
            </a:r>
          </a:p>
          <a:p>
            <a:pPr algn="ctr"/>
            <a:r>
              <a:rPr lang="es-CO" dirty="0">
                <a:latin typeface="Berlin Sans FB" panose="020E0602020502020306" pitchFamily="34" charset="0"/>
              </a:rPr>
              <a:t>(sin fricción)</a:t>
            </a:r>
          </a:p>
        </p:txBody>
      </p:sp>
      <p:sp>
        <p:nvSpPr>
          <p:cNvPr id="42" name="Rectángulo 41">
            <a:extLst>
              <a:ext uri="{FF2B5EF4-FFF2-40B4-BE49-F238E27FC236}">
                <a16:creationId xmlns:a16="http://schemas.microsoft.com/office/drawing/2014/main" id="{4606F68E-59AB-412F-B7E7-EA63FE30DFAF}"/>
              </a:ext>
            </a:extLst>
          </p:cNvPr>
          <p:cNvSpPr/>
          <p:nvPr/>
        </p:nvSpPr>
        <p:spPr>
          <a:xfrm>
            <a:off x="6911398" y="346498"/>
            <a:ext cx="1876561" cy="729654"/>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latin typeface="Berlin Sans FB" panose="020E0602020502020306" pitchFamily="34" charset="0"/>
              </a:rPr>
              <a:t>Extendida</a:t>
            </a:r>
          </a:p>
          <a:p>
            <a:pPr algn="ctr"/>
            <a:r>
              <a:rPr lang="es-CO" dirty="0">
                <a:latin typeface="Berlin Sans FB" panose="020E0602020502020306" pitchFamily="34" charset="0"/>
              </a:rPr>
              <a:t>(con fricción)</a:t>
            </a:r>
          </a:p>
        </p:txBody>
      </p:sp>
    </p:spTree>
    <p:extLst>
      <p:ext uri="{BB962C8B-B14F-4D97-AF65-F5344CB8AC3E}">
        <p14:creationId xmlns:p14="http://schemas.microsoft.com/office/powerpoint/2010/main" val="33069223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837473B0-CC2E-450A-ABE3-18F120FF3D39}">
                <a1611:picAttrSrcUrl xmlns:a1611="http://schemas.microsoft.com/office/drawing/2016/11/main" r:id="rId3"/>
              </a:ext>
            </a:extLst>
          </a:blip>
          <a:srcRect/>
          <a:stretch>
            <a:fillRect/>
          </a:stretch>
        </a:blipFill>
        <a:effectLst/>
      </p:bgPr>
    </p:bg>
    <p:spTree>
      <p:nvGrpSpPr>
        <p:cNvPr id="1" name=""/>
        <p:cNvGrpSpPr/>
        <p:nvPr/>
      </p:nvGrpSpPr>
      <p:grpSpPr>
        <a:xfrm>
          <a:off x="0" y="0"/>
          <a:ext cx="0" cy="0"/>
          <a:chOff x="0" y="0"/>
          <a:chExt cx="0" cy="0"/>
        </a:xfrm>
      </p:grpSpPr>
      <p:sp>
        <p:nvSpPr>
          <p:cNvPr id="15" name="Rectángulo: esquinas redondeadas 14">
            <a:extLst>
              <a:ext uri="{FF2B5EF4-FFF2-40B4-BE49-F238E27FC236}">
                <a16:creationId xmlns:a16="http://schemas.microsoft.com/office/drawing/2014/main" id="{1A482177-D968-4DD3-B8B2-6F043ECD5EA9}"/>
              </a:ext>
            </a:extLst>
          </p:cNvPr>
          <p:cNvSpPr/>
          <p:nvPr/>
        </p:nvSpPr>
        <p:spPr>
          <a:xfrm>
            <a:off x="283857" y="457200"/>
            <a:ext cx="10003144" cy="6038849"/>
          </a:xfrm>
          <a:prstGeom prst="roundRect">
            <a:avLst/>
          </a:prstGeom>
          <a:solidFill>
            <a:schemeClr val="bg1"/>
          </a:solid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3" name="Imagen 12">
            <a:extLst>
              <a:ext uri="{FF2B5EF4-FFF2-40B4-BE49-F238E27FC236}">
                <a16:creationId xmlns:a16="http://schemas.microsoft.com/office/drawing/2014/main" id="{47D1AE24-6F75-447F-B5EE-B20499AC7294}"/>
              </a:ext>
            </a:extLst>
          </p:cNvPr>
          <p:cNvPicPr>
            <a:picLocks noChangeAspect="1"/>
          </p:cNvPicPr>
          <p:nvPr/>
        </p:nvPicPr>
        <p:blipFill>
          <a:blip r:embed="rId4"/>
          <a:stretch>
            <a:fillRect/>
          </a:stretch>
        </p:blipFill>
        <p:spPr>
          <a:xfrm>
            <a:off x="10686723" y="89157"/>
            <a:ext cx="1338730" cy="1761487"/>
          </a:xfrm>
          <a:prstGeom prst="rect">
            <a:avLst/>
          </a:prstGeom>
        </p:spPr>
      </p:pic>
      <p:pic>
        <p:nvPicPr>
          <p:cNvPr id="14" name="Imagen 13">
            <a:extLst>
              <a:ext uri="{FF2B5EF4-FFF2-40B4-BE49-F238E27FC236}">
                <a16:creationId xmlns:a16="http://schemas.microsoft.com/office/drawing/2014/main" id="{0CE0A713-3FE9-45AF-83E6-8BEFD2C500EB}"/>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10000" b="96000" l="9333" r="94500">
                        <a14:foregroundMark x1="68000" y1="90250" x2="75167" y2="89250"/>
                        <a14:foregroundMark x1="73833" y1="95000" x2="74500" y2="96000"/>
                        <a14:foregroundMark x1="89167" y1="74000" x2="94500" y2="78000"/>
                        <a14:foregroundMark x1="9333" y1="61000" x2="9333" y2="61000"/>
                      </a14:backgroundRemoval>
                    </a14:imgEffect>
                  </a14:imgLayer>
                </a14:imgProps>
              </a:ext>
            </a:extLst>
          </a:blip>
          <a:stretch>
            <a:fillRect/>
          </a:stretch>
        </p:blipFill>
        <p:spPr>
          <a:xfrm>
            <a:off x="-3673006" y="5308813"/>
            <a:ext cx="3472554" cy="2315036"/>
          </a:xfrm>
          <a:prstGeom prst="rect">
            <a:avLst/>
          </a:prstGeom>
          <a:effectLst>
            <a:outerShdw blurRad="76200" dist="12700" dir="2700000" sy="-23000" kx="-800400" algn="bl" rotWithShape="0">
              <a:prstClr val="black">
                <a:alpha val="20000"/>
              </a:prstClr>
            </a:outerShdw>
          </a:effectLst>
        </p:spPr>
      </p:pic>
      <p:pic>
        <p:nvPicPr>
          <p:cNvPr id="27" name="Imagen 26">
            <a:extLst>
              <a:ext uri="{FF2B5EF4-FFF2-40B4-BE49-F238E27FC236}">
                <a16:creationId xmlns:a16="http://schemas.microsoft.com/office/drawing/2014/main" id="{B0DF278F-388C-488C-9E69-C2D9A4C35814}"/>
              </a:ext>
            </a:extLst>
          </p:cNvPr>
          <p:cNvPicPr>
            <a:picLocks noChangeAspect="1"/>
          </p:cNvPicPr>
          <p:nvPr/>
        </p:nvPicPr>
        <p:blipFill>
          <a:blip r:embed="rId7"/>
          <a:stretch>
            <a:fillRect/>
          </a:stretch>
        </p:blipFill>
        <p:spPr>
          <a:xfrm>
            <a:off x="283857" y="-1387270"/>
            <a:ext cx="3566469" cy="1072989"/>
          </a:xfrm>
          <a:prstGeom prst="rect">
            <a:avLst/>
          </a:prstGeom>
        </p:spPr>
      </p:pic>
      <p:sp>
        <p:nvSpPr>
          <p:cNvPr id="28" name="Rectángulo: esquinas redondeadas 27">
            <a:extLst>
              <a:ext uri="{FF2B5EF4-FFF2-40B4-BE49-F238E27FC236}">
                <a16:creationId xmlns:a16="http://schemas.microsoft.com/office/drawing/2014/main" id="{F1C149F8-8C89-407C-A3EE-BBCEDBCDBA53}"/>
              </a:ext>
            </a:extLst>
          </p:cNvPr>
          <p:cNvSpPr/>
          <p:nvPr/>
        </p:nvSpPr>
        <p:spPr>
          <a:xfrm>
            <a:off x="13542832" y="2018573"/>
            <a:ext cx="3566469" cy="2121318"/>
          </a:xfrm>
          <a:prstGeom prst="roundRect">
            <a:avLst/>
          </a:prstGeom>
          <a:blipFill dpi="0" rotWithShape="1">
            <a:blip r:embed="rId8">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9" name="Rectángulo: esquinas redondeadas 28">
            <a:extLst>
              <a:ext uri="{FF2B5EF4-FFF2-40B4-BE49-F238E27FC236}">
                <a16:creationId xmlns:a16="http://schemas.microsoft.com/office/drawing/2014/main" id="{C1B688F9-05E7-443A-84FA-34B699EA79B7}"/>
              </a:ext>
            </a:extLst>
          </p:cNvPr>
          <p:cNvSpPr/>
          <p:nvPr/>
        </p:nvSpPr>
        <p:spPr>
          <a:xfrm>
            <a:off x="12965415" y="2147408"/>
            <a:ext cx="3420410" cy="2121317"/>
          </a:xfrm>
          <a:prstGeom prst="roundRect">
            <a:avLst/>
          </a:prstGeom>
          <a:blipFill dpi="0" rotWithShape="1">
            <a:blip r:embed="rId9">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0" name="Rectángulo: esquinas redondeadas 29">
            <a:extLst>
              <a:ext uri="{FF2B5EF4-FFF2-40B4-BE49-F238E27FC236}">
                <a16:creationId xmlns:a16="http://schemas.microsoft.com/office/drawing/2014/main" id="{119CDC57-0013-4C32-B311-EB717A34F39A}"/>
              </a:ext>
            </a:extLst>
          </p:cNvPr>
          <p:cNvSpPr/>
          <p:nvPr/>
        </p:nvSpPr>
        <p:spPr>
          <a:xfrm>
            <a:off x="13079388" y="1947888"/>
            <a:ext cx="3286128" cy="2192003"/>
          </a:xfrm>
          <a:prstGeom prst="roundRect">
            <a:avLst/>
          </a:prstGeom>
          <a:blipFill dpi="0" rotWithShape="1">
            <a:blip r:embed="rId1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1" name="Rectángulo: esquinas redondeadas 30">
            <a:extLst>
              <a:ext uri="{FF2B5EF4-FFF2-40B4-BE49-F238E27FC236}">
                <a16:creationId xmlns:a16="http://schemas.microsoft.com/office/drawing/2014/main" id="{1A7EE474-6C2D-47ED-BCA5-6C5341A3C0C2}"/>
              </a:ext>
            </a:extLst>
          </p:cNvPr>
          <p:cNvSpPr/>
          <p:nvPr/>
        </p:nvSpPr>
        <p:spPr>
          <a:xfrm>
            <a:off x="-4821367" y="4630528"/>
            <a:ext cx="3566468" cy="2121318"/>
          </a:xfrm>
          <a:prstGeom prst="roundRect">
            <a:avLst/>
          </a:prstGeom>
          <a:blipFill dpi="0" rotWithShape="1">
            <a:blip r:embed="rId11">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2" name="Rectángulo: esquinas redondeadas 31">
            <a:extLst>
              <a:ext uri="{FF2B5EF4-FFF2-40B4-BE49-F238E27FC236}">
                <a16:creationId xmlns:a16="http://schemas.microsoft.com/office/drawing/2014/main" id="{81DB6740-1AD3-4962-B8EE-75FE9EDA3F4D}"/>
              </a:ext>
            </a:extLst>
          </p:cNvPr>
          <p:cNvSpPr/>
          <p:nvPr/>
        </p:nvSpPr>
        <p:spPr>
          <a:xfrm>
            <a:off x="-4406860" y="4736682"/>
            <a:ext cx="3416260" cy="2121318"/>
          </a:xfrm>
          <a:prstGeom prst="roundRect">
            <a:avLst/>
          </a:prstGeom>
          <a:blipFill dpi="0" rotWithShape="1">
            <a:blip r:embed="rId1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3" name="Rectángulo: esquinas redondeadas 32">
            <a:extLst>
              <a:ext uri="{FF2B5EF4-FFF2-40B4-BE49-F238E27FC236}">
                <a16:creationId xmlns:a16="http://schemas.microsoft.com/office/drawing/2014/main" id="{75E0E2FD-9F79-4AB5-98F3-87606D751AAE}"/>
              </a:ext>
            </a:extLst>
          </p:cNvPr>
          <p:cNvSpPr/>
          <p:nvPr/>
        </p:nvSpPr>
        <p:spPr>
          <a:xfrm>
            <a:off x="-4276727" y="4736682"/>
            <a:ext cx="3286127" cy="2121318"/>
          </a:xfrm>
          <a:prstGeom prst="roundRect">
            <a:avLst/>
          </a:prstGeom>
          <a:blipFill dpi="0" rotWithShape="1">
            <a:blip r:embed="rId1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Rectángulo 6">
            <a:extLst>
              <a:ext uri="{FF2B5EF4-FFF2-40B4-BE49-F238E27FC236}">
                <a16:creationId xmlns:a16="http://schemas.microsoft.com/office/drawing/2014/main" id="{63D44D3E-3C3F-4194-B00D-20F8076BBA7A}"/>
              </a:ext>
            </a:extLst>
          </p:cNvPr>
          <p:cNvSpPr/>
          <p:nvPr/>
        </p:nvSpPr>
        <p:spPr>
          <a:xfrm>
            <a:off x="12806071" y="1336988"/>
            <a:ext cx="2987286" cy="31995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latin typeface="Berlin Sans FB" panose="020E0602020502020306" pitchFamily="34" charset="0"/>
              </a:rPr>
              <a:t>Promedio Y vs t y errores.</a:t>
            </a:r>
          </a:p>
        </p:txBody>
      </p:sp>
      <p:sp>
        <p:nvSpPr>
          <p:cNvPr id="35" name="Rectángulo 34">
            <a:extLst>
              <a:ext uri="{FF2B5EF4-FFF2-40B4-BE49-F238E27FC236}">
                <a16:creationId xmlns:a16="http://schemas.microsoft.com/office/drawing/2014/main" id="{678E8168-1053-416D-8547-6040A01EBBC9}"/>
              </a:ext>
            </a:extLst>
          </p:cNvPr>
          <p:cNvSpPr/>
          <p:nvPr/>
        </p:nvSpPr>
        <p:spPr>
          <a:xfrm>
            <a:off x="13079388" y="1294504"/>
            <a:ext cx="2987286" cy="31995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latin typeface="Berlin Sans FB" panose="020E0602020502020306" pitchFamily="34" charset="0"/>
              </a:rPr>
              <a:t>Y vs t con g=9.8</a:t>
            </a:r>
          </a:p>
        </p:txBody>
      </p:sp>
      <p:sp>
        <p:nvSpPr>
          <p:cNvPr id="36" name="Rectángulo 35">
            <a:extLst>
              <a:ext uri="{FF2B5EF4-FFF2-40B4-BE49-F238E27FC236}">
                <a16:creationId xmlns:a16="http://schemas.microsoft.com/office/drawing/2014/main" id="{BD3D6C1C-D062-44DD-A216-35A1FCCAFE1A}"/>
              </a:ext>
            </a:extLst>
          </p:cNvPr>
          <p:cNvSpPr/>
          <p:nvPr/>
        </p:nvSpPr>
        <p:spPr>
          <a:xfrm>
            <a:off x="13058714" y="1336988"/>
            <a:ext cx="2987286" cy="31995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latin typeface="Berlin Sans FB" panose="020E0602020502020306" pitchFamily="34" charset="0"/>
              </a:rPr>
              <a:t>Comparación de los modelos</a:t>
            </a:r>
          </a:p>
        </p:txBody>
      </p:sp>
      <p:sp>
        <p:nvSpPr>
          <p:cNvPr id="37" name="Rectángulo 36">
            <a:extLst>
              <a:ext uri="{FF2B5EF4-FFF2-40B4-BE49-F238E27FC236}">
                <a16:creationId xmlns:a16="http://schemas.microsoft.com/office/drawing/2014/main" id="{07D5100C-5D15-47A0-96DA-F5BDF7814358}"/>
              </a:ext>
            </a:extLst>
          </p:cNvPr>
          <p:cNvSpPr/>
          <p:nvPr/>
        </p:nvSpPr>
        <p:spPr>
          <a:xfrm>
            <a:off x="-4681381" y="4024511"/>
            <a:ext cx="2987286" cy="319951"/>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latin typeface="Berlin Sans FB" panose="020E0602020502020306" pitchFamily="34" charset="0"/>
              </a:rPr>
              <a:t>Comparación de los modelos</a:t>
            </a:r>
          </a:p>
        </p:txBody>
      </p:sp>
      <p:sp>
        <p:nvSpPr>
          <p:cNvPr id="38" name="Rectángulo 37">
            <a:extLst>
              <a:ext uri="{FF2B5EF4-FFF2-40B4-BE49-F238E27FC236}">
                <a16:creationId xmlns:a16="http://schemas.microsoft.com/office/drawing/2014/main" id="{217D565A-9CA9-4A67-BA20-6BA99B6EFF3A}"/>
              </a:ext>
            </a:extLst>
          </p:cNvPr>
          <p:cNvSpPr/>
          <p:nvPr/>
        </p:nvSpPr>
        <p:spPr>
          <a:xfrm>
            <a:off x="-4924015" y="4184487"/>
            <a:ext cx="2987286" cy="319951"/>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latin typeface="Berlin Sans FB" panose="020E0602020502020306" pitchFamily="34" charset="0"/>
              </a:rPr>
              <a:t>Y vs t con g=9.8</a:t>
            </a:r>
          </a:p>
        </p:txBody>
      </p:sp>
      <p:sp>
        <p:nvSpPr>
          <p:cNvPr id="41" name="Rectángulo 40">
            <a:extLst>
              <a:ext uri="{FF2B5EF4-FFF2-40B4-BE49-F238E27FC236}">
                <a16:creationId xmlns:a16="http://schemas.microsoft.com/office/drawing/2014/main" id="{BBA7FB16-EF38-4433-8501-A7214D10F192}"/>
              </a:ext>
            </a:extLst>
          </p:cNvPr>
          <p:cNvSpPr/>
          <p:nvPr/>
        </p:nvSpPr>
        <p:spPr>
          <a:xfrm>
            <a:off x="-5166649" y="4130665"/>
            <a:ext cx="2987286" cy="319951"/>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latin typeface="Berlin Sans FB" panose="020E0602020502020306" pitchFamily="34" charset="0"/>
              </a:rPr>
              <a:t>Promedio Y vs t y errores.</a:t>
            </a:r>
          </a:p>
        </p:txBody>
      </p:sp>
      <p:sp>
        <p:nvSpPr>
          <p:cNvPr id="8" name="Rectángulo 7">
            <a:extLst>
              <a:ext uri="{FF2B5EF4-FFF2-40B4-BE49-F238E27FC236}">
                <a16:creationId xmlns:a16="http://schemas.microsoft.com/office/drawing/2014/main" id="{50A10614-E866-469C-9018-A6CC8CDF9B35}"/>
              </a:ext>
            </a:extLst>
          </p:cNvPr>
          <p:cNvSpPr/>
          <p:nvPr/>
        </p:nvSpPr>
        <p:spPr>
          <a:xfrm>
            <a:off x="4738400" y="-1580429"/>
            <a:ext cx="1876561" cy="729654"/>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latin typeface="Berlin Sans FB" panose="020E0602020502020306" pitchFamily="34" charset="0"/>
              </a:rPr>
              <a:t>Comprimida</a:t>
            </a:r>
          </a:p>
          <a:p>
            <a:pPr algn="ctr"/>
            <a:r>
              <a:rPr lang="es-CO" dirty="0">
                <a:latin typeface="Berlin Sans FB" panose="020E0602020502020306" pitchFamily="34" charset="0"/>
              </a:rPr>
              <a:t>(sin fricción)</a:t>
            </a:r>
          </a:p>
        </p:txBody>
      </p:sp>
      <p:sp>
        <p:nvSpPr>
          <p:cNvPr id="42" name="Rectángulo 41">
            <a:extLst>
              <a:ext uri="{FF2B5EF4-FFF2-40B4-BE49-F238E27FC236}">
                <a16:creationId xmlns:a16="http://schemas.microsoft.com/office/drawing/2014/main" id="{4606F68E-59AB-412F-B7E7-EA63FE30DFAF}"/>
              </a:ext>
            </a:extLst>
          </p:cNvPr>
          <p:cNvSpPr/>
          <p:nvPr/>
        </p:nvSpPr>
        <p:spPr>
          <a:xfrm>
            <a:off x="7004224" y="-1215602"/>
            <a:ext cx="1876561" cy="729654"/>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latin typeface="Berlin Sans FB" panose="020E0602020502020306" pitchFamily="34" charset="0"/>
              </a:rPr>
              <a:t>Extendida</a:t>
            </a:r>
          </a:p>
          <a:p>
            <a:pPr algn="ctr"/>
            <a:r>
              <a:rPr lang="es-CO" dirty="0">
                <a:latin typeface="Berlin Sans FB" panose="020E0602020502020306" pitchFamily="34" charset="0"/>
              </a:rPr>
              <a:t>(con fricción)</a:t>
            </a:r>
          </a:p>
        </p:txBody>
      </p:sp>
      <p:sp>
        <p:nvSpPr>
          <p:cNvPr id="2" name="Rectángulo: esquinas redondeadas 1">
            <a:extLst>
              <a:ext uri="{FF2B5EF4-FFF2-40B4-BE49-F238E27FC236}">
                <a16:creationId xmlns:a16="http://schemas.microsoft.com/office/drawing/2014/main" id="{F160B068-CB5D-4787-8C47-5633AC850355}"/>
              </a:ext>
            </a:extLst>
          </p:cNvPr>
          <p:cNvSpPr/>
          <p:nvPr/>
        </p:nvSpPr>
        <p:spPr>
          <a:xfrm>
            <a:off x="742950" y="780468"/>
            <a:ext cx="5353050" cy="102807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dirty="0">
                <a:latin typeface="Berlin Sans FB" panose="020E0602020502020306" pitchFamily="34" charset="0"/>
              </a:rPr>
              <a:t>Análisis de resultados y más:</a:t>
            </a:r>
          </a:p>
        </p:txBody>
      </p:sp>
      <p:sp>
        <p:nvSpPr>
          <p:cNvPr id="3" name="CuadroTexto 2">
            <a:extLst>
              <a:ext uri="{FF2B5EF4-FFF2-40B4-BE49-F238E27FC236}">
                <a16:creationId xmlns:a16="http://schemas.microsoft.com/office/drawing/2014/main" id="{E60AAE6E-35AD-4EE3-99A7-8AFCBCB50924}"/>
              </a:ext>
            </a:extLst>
          </p:cNvPr>
          <p:cNvSpPr txBox="1"/>
          <p:nvPr/>
        </p:nvSpPr>
        <p:spPr>
          <a:xfrm>
            <a:off x="499051" y="2107660"/>
            <a:ext cx="9567394" cy="4154984"/>
          </a:xfrm>
          <a:prstGeom prst="rect">
            <a:avLst/>
          </a:prstGeom>
          <a:noFill/>
        </p:spPr>
        <p:txBody>
          <a:bodyPr wrap="square" rtlCol="0">
            <a:spAutoFit/>
          </a:bodyPr>
          <a:lstStyle/>
          <a:p>
            <a:r>
              <a:rPr lang="es-CO" sz="2400" dirty="0">
                <a:latin typeface="Berlin Sans FB" panose="020E0602020502020306" pitchFamily="34" charset="0"/>
              </a:rPr>
              <a:t>En la primera parte, con el experimento con fricción despreciable, pudimos hallar que nuestra gravedad experimental es </a:t>
            </a:r>
            <a:r>
              <a:rPr lang="es-CO" sz="2400" dirty="0">
                <a:solidFill>
                  <a:srgbClr val="FF0000"/>
                </a:solidFill>
                <a:latin typeface="Berlin Sans FB" panose="020E0602020502020306" pitchFamily="34" charset="0"/>
              </a:rPr>
              <a:t>9.4 m/s^2</a:t>
            </a:r>
            <a:r>
              <a:rPr lang="es-CO" sz="2400" dirty="0">
                <a:latin typeface="Berlin Sans FB" panose="020E0602020502020306" pitchFamily="34" charset="0"/>
              </a:rPr>
              <a:t>, lo cual está bastante cerca de nuestro valor teórico que sería 9.8 m/s^2, ahora bien, gracias a eso en Python pudimos modelar nuestro modelo experimental para hallar la constante de fricción con el aire, en nuestro caso dicha fricción nos dio </a:t>
            </a:r>
            <a:r>
              <a:rPr lang="es-CO" sz="2400" dirty="0">
                <a:solidFill>
                  <a:srgbClr val="FF0000"/>
                </a:solidFill>
                <a:latin typeface="Berlin Sans FB" panose="020E0602020502020306" pitchFamily="34" charset="0"/>
              </a:rPr>
              <a:t>1.274</a:t>
            </a:r>
            <a:r>
              <a:rPr lang="es-CO" sz="2400" dirty="0">
                <a:latin typeface="Berlin Sans FB" panose="020E0602020502020306" pitchFamily="34" charset="0"/>
              </a:rPr>
              <a:t>, en las graficas podemos observar el cómo afectan los diferentes valores de g, siendo estos valores alterados por el coeficiente de rozamiento, debido a esto en la gráfica de comparación de modelos azul, la curva nos da tan “diferente” a los datos teóricos, además podemos apreciar que los errores no nos dieron tan altos lo que indica una buena toma de datos dentro de lo posible. </a:t>
            </a:r>
          </a:p>
        </p:txBody>
      </p:sp>
      <p:pic>
        <p:nvPicPr>
          <p:cNvPr id="4" name="Imagen 3">
            <a:extLst>
              <a:ext uri="{FF2B5EF4-FFF2-40B4-BE49-F238E27FC236}">
                <a16:creationId xmlns:a16="http://schemas.microsoft.com/office/drawing/2014/main" id="{6DAD62A2-592D-4717-B827-AD3ABE524BBC}"/>
              </a:ext>
            </a:extLst>
          </p:cNvPr>
          <p:cNvPicPr>
            <a:picLocks noChangeAspect="1"/>
          </p:cNvPicPr>
          <p:nvPr/>
        </p:nvPicPr>
        <p:blipFill>
          <a:blip r:embed="rId14"/>
          <a:stretch>
            <a:fillRect/>
          </a:stretch>
        </p:blipFill>
        <p:spPr>
          <a:xfrm>
            <a:off x="-4614603" y="-63094"/>
            <a:ext cx="3865199" cy="3743268"/>
          </a:xfrm>
          <a:prstGeom prst="rect">
            <a:avLst/>
          </a:prstGeom>
        </p:spPr>
      </p:pic>
    </p:spTree>
    <p:extLst>
      <p:ext uri="{BB962C8B-B14F-4D97-AF65-F5344CB8AC3E}">
        <p14:creationId xmlns:p14="http://schemas.microsoft.com/office/powerpoint/2010/main" val="22496778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837473B0-CC2E-450A-ABE3-18F120FF3D39}">
                <a1611:picAttrSrcUrl xmlns:a1611="http://schemas.microsoft.com/office/drawing/2016/11/main" r:id="rId3"/>
              </a:ext>
            </a:extLst>
          </a:blip>
          <a:srcRect/>
          <a:stretch>
            <a:fillRect/>
          </a:stretch>
        </a:blipFill>
        <a:effectLst/>
      </p:bgPr>
    </p:bg>
    <p:spTree>
      <p:nvGrpSpPr>
        <p:cNvPr id="1" name=""/>
        <p:cNvGrpSpPr/>
        <p:nvPr/>
      </p:nvGrpSpPr>
      <p:grpSpPr>
        <a:xfrm>
          <a:off x="0" y="0"/>
          <a:ext cx="0" cy="0"/>
          <a:chOff x="0" y="0"/>
          <a:chExt cx="0" cy="0"/>
        </a:xfrm>
      </p:grpSpPr>
      <p:sp>
        <p:nvSpPr>
          <p:cNvPr id="15" name="Rectángulo: esquinas redondeadas 14">
            <a:extLst>
              <a:ext uri="{FF2B5EF4-FFF2-40B4-BE49-F238E27FC236}">
                <a16:creationId xmlns:a16="http://schemas.microsoft.com/office/drawing/2014/main" id="{1A482177-D968-4DD3-B8B2-6F043ECD5EA9}"/>
              </a:ext>
            </a:extLst>
          </p:cNvPr>
          <p:cNvSpPr/>
          <p:nvPr/>
        </p:nvSpPr>
        <p:spPr>
          <a:xfrm>
            <a:off x="376097" y="2335487"/>
            <a:ext cx="9260193" cy="4433356"/>
          </a:xfrm>
          <a:prstGeom prst="roundRect">
            <a:avLst/>
          </a:prstGeom>
          <a:solidFill>
            <a:schemeClr val="bg1"/>
          </a:solid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3" name="Imagen 12">
            <a:extLst>
              <a:ext uri="{FF2B5EF4-FFF2-40B4-BE49-F238E27FC236}">
                <a16:creationId xmlns:a16="http://schemas.microsoft.com/office/drawing/2014/main" id="{47D1AE24-6F75-447F-B5EE-B20499AC7294}"/>
              </a:ext>
            </a:extLst>
          </p:cNvPr>
          <p:cNvPicPr>
            <a:picLocks noChangeAspect="1"/>
          </p:cNvPicPr>
          <p:nvPr/>
        </p:nvPicPr>
        <p:blipFill>
          <a:blip r:embed="rId4"/>
          <a:stretch>
            <a:fillRect/>
          </a:stretch>
        </p:blipFill>
        <p:spPr>
          <a:xfrm>
            <a:off x="10267950" y="298707"/>
            <a:ext cx="1547953" cy="2036780"/>
          </a:xfrm>
          <a:prstGeom prst="rect">
            <a:avLst/>
          </a:prstGeom>
        </p:spPr>
      </p:pic>
      <p:pic>
        <p:nvPicPr>
          <p:cNvPr id="14" name="Imagen 13">
            <a:extLst>
              <a:ext uri="{FF2B5EF4-FFF2-40B4-BE49-F238E27FC236}">
                <a16:creationId xmlns:a16="http://schemas.microsoft.com/office/drawing/2014/main" id="{0CE0A713-3FE9-45AF-83E6-8BEFD2C500EB}"/>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10000" b="96000" l="9333" r="94500">
                        <a14:foregroundMark x1="68000" y1="90250" x2="75167" y2="89250"/>
                        <a14:foregroundMark x1="73833" y1="95000" x2="74500" y2="96000"/>
                        <a14:foregroundMark x1="89167" y1="74000" x2="94500" y2="78000"/>
                        <a14:foregroundMark x1="9333" y1="61000" x2="9333" y2="61000"/>
                      </a14:backgroundRemoval>
                    </a14:imgEffect>
                  </a14:imgLayer>
                </a14:imgProps>
              </a:ext>
            </a:extLst>
          </a:blip>
          <a:stretch>
            <a:fillRect/>
          </a:stretch>
        </p:blipFill>
        <p:spPr>
          <a:xfrm>
            <a:off x="7176396" y="815168"/>
            <a:ext cx="3472554" cy="2315036"/>
          </a:xfrm>
          <a:prstGeom prst="rect">
            <a:avLst/>
          </a:prstGeom>
          <a:effectLst>
            <a:outerShdw blurRad="76200" dist="12700" dir="2700000" sy="-23000" kx="-800400" algn="bl" rotWithShape="0">
              <a:prstClr val="black">
                <a:alpha val="20000"/>
              </a:prstClr>
            </a:outerShdw>
          </a:effectLst>
        </p:spPr>
      </p:pic>
      <p:sp>
        <p:nvSpPr>
          <p:cNvPr id="2" name="Rectángulo: esquinas redondeadas 1">
            <a:extLst>
              <a:ext uri="{FF2B5EF4-FFF2-40B4-BE49-F238E27FC236}">
                <a16:creationId xmlns:a16="http://schemas.microsoft.com/office/drawing/2014/main" id="{F160B068-CB5D-4787-8C47-5633AC850355}"/>
              </a:ext>
            </a:extLst>
          </p:cNvPr>
          <p:cNvSpPr/>
          <p:nvPr/>
        </p:nvSpPr>
        <p:spPr>
          <a:xfrm>
            <a:off x="-6800850" y="-350810"/>
            <a:ext cx="5353050" cy="102807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dirty="0">
                <a:latin typeface="Berlin Sans FB" panose="020E0602020502020306" pitchFamily="34" charset="0"/>
              </a:rPr>
              <a:t>Análisis de resultados y más:</a:t>
            </a:r>
          </a:p>
        </p:txBody>
      </p:sp>
      <p:sp>
        <p:nvSpPr>
          <p:cNvPr id="3" name="CuadroTexto 2">
            <a:extLst>
              <a:ext uri="{FF2B5EF4-FFF2-40B4-BE49-F238E27FC236}">
                <a16:creationId xmlns:a16="http://schemas.microsoft.com/office/drawing/2014/main" id="{E60AAE6E-35AD-4EE3-99A7-8AFCBCB50924}"/>
              </a:ext>
            </a:extLst>
          </p:cNvPr>
          <p:cNvSpPr txBox="1"/>
          <p:nvPr/>
        </p:nvSpPr>
        <p:spPr>
          <a:xfrm>
            <a:off x="501732" y="7214708"/>
            <a:ext cx="9567394" cy="4154984"/>
          </a:xfrm>
          <a:prstGeom prst="rect">
            <a:avLst/>
          </a:prstGeom>
          <a:noFill/>
        </p:spPr>
        <p:txBody>
          <a:bodyPr wrap="square" rtlCol="0">
            <a:spAutoFit/>
          </a:bodyPr>
          <a:lstStyle/>
          <a:p>
            <a:r>
              <a:rPr lang="es-CO" sz="2400" dirty="0">
                <a:latin typeface="Berlin Sans FB" panose="020E0602020502020306" pitchFamily="34" charset="0"/>
              </a:rPr>
              <a:t>En la primera parte, con el experimento con fricción despreciable, pudimos hallar que nuestra gravedad experimental es </a:t>
            </a:r>
            <a:r>
              <a:rPr lang="es-CO" sz="2400" dirty="0">
                <a:solidFill>
                  <a:srgbClr val="FF0000"/>
                </a:solidFill>
                <a:latin typeface="Berlin Sans FB" panose="020E0602020502020306" pitchFamily="34" charset="0"/>
              </a:rPr>
              <a:t>9.4 m/s^2</a:t>
            </a:r>
            <a:r>
              <a:rPr lang="es-CO" sz="2400" dirty="0">
                <a:latin typeface="Berlin Sans FB" panose="020E0602020502020306" pitchFamily="34" charset="0"/>
              </a:rPr>
              <a:t>, lo cual está bastante cerca de nuestro valor teórico que sería 9.8 m/s^2, ahora bien, gracias a eso en Python pudimos modelar nuestro modelo experimental para hallar la constante de fricción con el aire, en nuestro caso dicha fricción nos dio </a:t>
            </a:r>
            <a:r>
              <a:rPr lang="es-CO" sz="2400" dirty="0">
                <a:solidFill>
                  <a:srgbClr val="FF0000"/>
                </a:solidFill>
                <a:latin typeface="Berlin Sans FB" panose="020E0602020502020306" pitchFamily="34" charset="0"/>
              </a:rPr>
              <a:t>1.274</a:t>
            </a:r>
            <a:r>
              <a:rPr lang="es-CO" sz="2400" dirty="0">
                <a:latin typeface="Berlin Sans FB" panose="020E0602020502020306" pitchFamily="34" charset="0"/>
              </a:rPr>
              <a:t>, en las graficas podemos observar el cómo afectan los diferentes valores de g, siendo estos valores alterados por el coeficiente de rozamiento, debido a esto en la gráfica de comparación de modelos azul, la curva nos da tan “diferente” a los datos teóricos, además podemos apreciar que los errores no nos dieron tan altos lo que indica una buena toma de datos dentro de lo posible. </a:t>
            </a:r>
          </a:p>
        </p:txBody>
      </p:sp>
      <p:pic>
        <p:nvPicPr>
          <p:cNvPr id="4" name="Imagen 3">
            <a:extLst>
              <a:ext uri="{FF2B5EF4-FFF2-40B4-BE49-F238E27FC236}">
                <a16:creationId xmlns:a16="http://schemas.microsoft.com/office/drawing/2014/main" id="{6DAD62A2-592D-4717-B827-AD3ABE524BBC}"/>
              </a:ext>
            </a:extLst>
          </p:cNvPr>
          <p:cNvPicPr>
            <a:picLocks noChangeAspect="1"/>
          </p:cNvPicPr>
          <p:nvPr/>
        </p:nvPicPr>
        <p:blipFill>
          <a:blip r:embed="rId7"/>
          <a:stretch>
            <a:fillRect/>
          </a:stretch>
        </p:blipFill>
        <p:spPr>
          <a:xfrm>
            <a:off x="9683854" y="4339819"/>
            <a:ext cx="2508146" cy="2429024"/>
          </a:xfrm>
          <a:prstGeom prst="rect">
            <a:avLst/>
          </a:prstGeom>
        </p:spPr>
      </p:pic>
      <p:sp>
        <p:nvSpPr>
          <p:cNvPr id="5" name="CuadroTexto 4">
            <a:extLst>
              <a:ext uri="{FF2B5EF4-FFF2-40B4-BE49-F238E27FC236}">
                <a16:creationId xmlns:a16="http://schemas.microsoft.com/office/drawing/2014/main" id="{BB245A44-8EFB-447E-A016-D2554D08D713}"/>
              </a:ext>
            </a:extLst>
          </p:cNvPr>
          <p:cNvSpPr txBox="1"/>
          <p:nvPr/>
        </p:nvSpPr>
        <p:spPr>
          <a:xfrm>
            <a:off x="501732" y="782194"/>
            <a:ext cx="5886450" cy="1200329"/>
          </a:xfrm>
          <a:prstGeom prst="rect">
            <a:avLst/>
          </a:prstGeom>
          <a:noFill/>
        </p:spPr>
        <p:txBody>
          <a:bodyPr wrap="square" rtlCol="0">
            <a:spAutoFit/>
          </a:bodyPr>
          <a:lstStyle/>
          <a:p>
            <a:r>
              <a:rPr lang="es-CO" sz="7200" dirty="0">
                <a:ln>
                  <a:solidFill>
                    <a:schemeClr val="tx1"/>
                  </a:solidFill>
                </a:ln>
                <a:solidFill>
                  <a:srgbClr val="FFFF00"/>
                </a:solidFill>
                <a:effectLst>
                  <a:glow rad="228600">
                    <a:schemeClr val="accent3">
                      <a:satMod val="175000"/>
                      <a:alpha val="40000"/>
                    </a:schemeClr>
                  </a:glow>
                </a:effectLst>
                <a:latin typeface="Impact" panose="020B0806030902050204" pitchFamily="34" charset="0"/>
              </a:rPr>
              <a:t>CONCLUSIONES</a:t>
            </a:r>
          </a:p>
        </p:txBody>
      </p:sp>
      <p:sp>
        <p:nvSpPr>
          <p:cNvPr id="6" name="CuadroTexto 5">
            <a:extLst>
              <a:ext uri="{FF2B5EF4-FFF2-40B4-BE49-F238E27FC236}">
                <a16:creationId xmlns:a16="http://schemas.microsoft.com/office/drawing/2014/main" id="{B047C179-6427-4C83-B9AE-C35855E4772E}"/>
              </a:ext>
            </a:extLst>
          </p:cNvPr>
          <p:cNvSpPr txBox="1"/>
          <p:nvPr/>
        </p:nvSpPr>
        <p:spPr>
          <a:xfrm>
            <a:off x="678726" y="2467460"/>
            <a:ext cx="8655773" cy="4154984"/>
          </a:xfrm>
          <a:prstGeom prst="rect">
            <a:avLst/>
          </a:prstGeom>
          <a:noFill/>
        </p:spPr>
        <p:txBody>
          <a:bodyPr wrap="square" rtlCol="0">
            <a:spAutoFit/>
          </a:bodyPr>
          <a:lstStyle/>
          <a:p>
            <a:r>
              <a:rPr lang="es-CO" sz="2400" dirty="0">
                <a:latin typeface="Berlin Sans FB" panose="020E0602020502020306" pitchFamily="34" charset="0"/>
              </a:rPr>
              <a:t>En realidad de este experimento no podemos concluir demasiadas cosas nuevas, podemos concluir que efectivamente, la gravedad en Bucaramanga no es 9.8, si bien es cierto tampoco será 9.4, debe estar alrededor de los 9.7 debido a los errores cometidos en el proceso de video y modelado, también podemos ver en cómo el rozamiento empieza a afectar a la servilleta en cierto punto entre el inicio y el fin de la caída, haciendo el típico “baile” que todos hemos visto, pero luego la gravedad le gana y la regresa donde debería, ya para concluir diremos este experimento fue muy didáctico y muy enriquecedor(también un poco difícil, hemos de admitir) debido a los métodos usados.</a:t>
            </a:r>
          </a:p>
        </p:txBody>
      </p:sp>
    </p:spTree>
    <p:extLst>
      <p:ext uri="{BB962C8B-B14F-4D97-AF65-F5344CB8AC3E}">
        <p14:creationId xmlns:p14="http://schemas.microsoft.com/office/powerpoint/2010/main" val="31894973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904</Words>
  <Application>Microsoft Office PowerPoint</Application>
  <PresentationFormat>Panorámica</PresentationFormat>
  <Paragraphs>54</Paragraphs>
  <Slides>6</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6</vt:i4>
      </vt:variant>
    </vt:vector>
  </HeadingPairs>
  <TitlesOfParts>
    <vt:vector size="14" baseType="lpstr">
      <vt:lpstr>Arial</vt:lpstr>
      <vt:lpstr>Berlin Sans FB</vt:lpstr>
      <vt:lpstr>Calibri</vt:lpstr>
      <vt:lpstr>Calibri Light</vt:lpstr>
      <vt:lpstr>Impact</vt:lpstr>
      <vt:lpstr>Rockwell Extra Bold</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Juan Sebastian  Urrea Vega</dc:creator>
  <cp:lastModifiedBy>Juan Sebastian  Urrea Vega</cp:lastModifiedBy>
  <cp:revision>12</cp:revision>
  <dcterms:created xsi:type="dcterms:W3CDTF">2023-05-06T04:00:45Z</dcterms:created>
  <dcterms:modified xsi:type="dcterms:W3CDTF">2023-05-12T04:21:11Z</dcterms:modified>
</cp:coreProperties>
</file>