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3"/>
    <a:srgbClr val="FFFFCC"/>
    <a:srgbClr val="99CCFF"/>
    <a:srgbClr val="996633"/>
    <a:srgbClr val="9933FF"/>
    <a:srgbClr val="CCCCFF"/>
    <a:srgbClr val="000066"/>
    <a:srgbClr val="0000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-28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03B080-D6C9-4178-AA30-D75497E67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97746E5-98E3-4873-9E3C-F777060AF1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38E654-C266-4920-9D76-E689AF037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21D733-13F4-423E-B067-E5BB5FB6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513E47-4D71-456C-815B-C38932FE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780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8A4200-4D07-424D-B01A-840C87E51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466752-8E96-474A-9DCA-CB6DC94AD4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55B532-FA3A-4A00-BFC3-56270DA8A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97AEB3-7BE1-4B05-897B-B81585D5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330629-DD59-4867-AEF9-85E88DC6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96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98C97B2-376D-4BB9-8DDE-9470E036B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BA7FBA0-B98D-440F-B555-197782E34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E464D6-B230-4187-9D04-A1C696299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74A782-D1CD-4983-9376-64FD84B8C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64AD77-3B66-4934-ADC4-9EE53D64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454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679A6D-A9B4-4F2C-B20F-3B5A79D46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31B631-1AD4-4DDC-B814-77A987995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F29958-8EC9-43A5-8576-D80629A16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950F28-CB27-404E-9D51-F51213744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B1E694-951A-4554-8C01-EE4C9F08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7916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C72124-3A3E-41A6-A57E-0674F97FA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BB2F71-1C19-4DF8-9860-F93319271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5381ED-52D6-4B97-BF7D-E90BC653E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582271-D61A-4C96-9016-0EF708E6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A4AF2B-D3CA-4537-8751-4AE5C9786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050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18545-2C75-4FC0-9D5A-55A632AF7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5B8DA5-9B19-4726-800B-040EA96FCE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41C803-D57F-4997-993B-5843F0ADD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BF4E94-99F2-431C-A32D-496F17C1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1E563AB-F8FB-47F2-9F16-86CDDC31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748828B-8E32-49C2-B8C4-230D38CB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286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9A130-0157-4ED3-BFDB-5F180EC4E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618BF8-4F2E-4271-A079-EAD4265BB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C45960A-644B-448B-B55F-9C2DE716A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4A4E44-13A1-4435-86A0-47696075E0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9BDC84C-4A83-4B1D-8464-A70344875B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CCED3EB-567C-4EC0-B97B-95388738F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5588C4-F8DE-4A1A-A8B8-2C5529695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D62E064-F40A-4F10-8EE0-3A4F8E593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325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2AD186-80F0-4B83-8B5C-70780320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EF81292-8923-4177-8911-0F6124378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0F8AFC-C64B-4190-AF1C-FE9BADC70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490639F-3DC0-4FFD-9239-5A01A9EB1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49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FFE598-3BDB-4B34-AD2B-BDB3709AD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2E3D93F-CAA3-4F2E-991F-AD5BC165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E96ADFC-05F0-480D-94F0-D7C7491DB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005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30F393-D624-4384-BC09-1126C0B96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5C01B-CFEA-4060-9990-305463F95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A9388F1-E910-4D48-A566-31B07B3CA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A9D4B7-AB74-4F5D-A286-0816053F6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717063-331F-4E50-A876-3836EA41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4B71BD-69A4-4803-B48A-FB443176E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0945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E295FC-DEDD-4A10-85DE-5F34D4AE2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65A62D-915F-4760-A261-EC18E3E4A5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C7C26A3-162C-46F5-BC71-2A4018061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26D14F-3455-4F4F-95BD-EE61269B1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CD64654-B031-4CBB-AF93-05840DA63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B2A53D-CD17-4A15-819C-98BB3D3DE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97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8A681B6-9B18-4DBE-9B44-07224AAE5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E9D685-9C6C-4A74-8310-0782B5FCA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0A209A-8DCE-432F-9BE2-EFF4B55C1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ED1A6-B7E2-4802-BCE3-03C0CE3C0ADF}" type="datetimeFigureOut">
              <a:rPr lang="es-CO" smtClean="0"/>
              <a:t>24/07/2023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79B089-76D6-40F5-914D-72FE67B24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9681B5-7437-4609-979B-E34B7F064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5CA69-1A5E-4EAC-9790-8DD8C0E65C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083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8EC3CD27-7F2D-4851-BA79-4150AE47D740}"/>
              </a:ext>
            </a:extLst>
          </p:cNvPr>
          <p:cNvSpPr txBox="1"/>
          <p:nvPr/>
        </p:nvSpPr>
        <p:spPr>
          <a:xfrm>
            <a:off x="-42790" y="405733"/>
            <a:ext cx="83909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rPr>
              <a:t>Estimación de la gravedad con péndulo simple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888D62-4388-4DEC-880B-FD66337944F1}"/>
              </a:ext>
            </a:extLst>
          </p:cNvPr>
          <p:cNvSpPr txBox="1"/>
          <p:nvPr/>
        </p:nvSpPr>
        <p:spPr>
          <a:xfrm>
            <a:off x="403410" y="5374253"/>
            <a:ext cx="5293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Juan Sebastián Urrea Vega </a:t>
            </a:r>
          </a:p>
          <a:p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Carlos Mario </a:t>
            </a:r>
            <a:r>
              <a:rPr lang="es-CO" sz="24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Alvarez</a:t>
            </a:r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 Lizcano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8897471" y="521789"/>
            <a:ext cx="2891119" cy="2907211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5319275" y="4128873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20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8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6597090" y="4128873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7874905" y="4128873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9152720" y="4128872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10430535" y="4128871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latin typeface="Impact" panose="020B0806030902050204" pitchFamily="34" charset="0"/>
                </a:rPr>
                <a:t>U.</a:t>
              </a:r>
            </a:p>
          </p:txBody>
        </p:sp>
      </p:grp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A69C34D6-8F30-40E7-BC75-4C1EDD04B34A}"/>
              </a:ext>
            </a:extLst>
          </p:cNvPr>
          <p:cNvSpPr/>
          <p:nvPr/>
        </p:nvSpPr>
        <p:spPr>
          <a:xfrm>
            <a:off x="-1231838" y="84914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5AC01815-BCD8-4DA6-B8D7-E9382E976ACA}"/>
              </a:ext>
            </a:extLst>
          </p:cNvPr>
          <p:cNvCxnSpPr>
            <a:cxnSpLocks/>
            <a:stCxn id="49" idx="8"/>
            <a:endCxn id="53" idx="1"/>
          </p:cNvCxnSpPr>
          <p:nvPr/>
        </p:nvCxnSpPr>
        <p:spPr>
          <a:xfrm flipH="1">
            <a:off x="1035122" y="4264393"/>
            <a:ext cx="412651" cy="739843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orma libre: forma 48">
            <a:extLst>
              <a:ext uri="{FF2B5EF4-FFF2-40B4-BE49-F238E27FC236}">
                <a16:creationId xmlns:a16="http://schemas.microsoft.com/office/drawing/2014/main" id="{C330E129-E90D-4C3B-AE85-C5D12105085F}"/>
              </a:ext>
            </a:extLst>
          </p:cNvPr>
          <p:cNvSpPr/>
          <p:nvPr/>
        </p:nvSpPr>
        <p:spPr>
          <a:xfrm flipH="1">
            <a:off x="963357" y="4089216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D386EDE2-2EFA-448E-A10E-4719255FCA53}"/>
              </a:ext>
            </a:extLst>
          </p:cNvPr>
          <p:cNvSpPr/>
          <p:nvPr/>
        </p:nvSpPr>
        <p:spPr>
          <a:xfrm flipH="1">
            <a:off x="861866" y="4980887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041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865E8BB-AACB-4D63-BA13-F20BDE8AA6E9}"/>
              </a:ext>
            </a:extLst>
          </p:cNvPr>
          <p:cNvSpPr/>
          <p:nvPr/>
        </p:nvSpPr>
        <p:spPr>
          <a:xfrm>
            <a:off x="149866" y="821535"/>
            <a:ext cx="8390965" cy="5168611"/>
          </a:xfrm>
          <a:prstGeom prst="roundRect">
            <a:avLst/>
          </a:prstGeom>
          <a:solidFill>
            <a:srgbClr val="FFFFF3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EC3CD27-7F2D-4851-BA79-4150AE47D740}"/>
              </a:ext>
            </a:extLst>
          </p:cNvPr>
          <p:cNvSpPr txBox="1"/>
          <p:nvPr/>
        </p:nvSpPr>
        <p:spPr>
          <a:xfrm>
            <a:off x="107800" y="-3139321"/>
            <a:ext cx="83909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rPr>
              <a:t>Estimación de la gravedad con péndulo simple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888D62-4388-4DEC-880B-FD66337944F1}"/>
              </a:ext>
            </a:extLst>
          </p:cNvPr>
          <p:cNvSpPr txBox="1"/>
          <p:nvPr/>
        </p:nvSpPr>
        <p:spPr>
          <a:xfrm>
            <a:off x="394915" y="7822485"/>
            <a:ext cx="5293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Juan Sebastián Urrea Vega </a:t>
            </a:r>
          </a:p>
          <a:p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Carlos Mario </a:t>
            </a:r>
            <a:r>
              <a:rPr lang="es-CO" sz="24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Alvarez</a:t>
            </a:r>
            <a:r>
              <a:rPr lang="es-CO" sz="2400" dirty="0">
                <a:solidFill>
                  <a:schemeClr val="bg1"/>
                </a:solidFill>
                <a:latin typeface="Britannic Bold" panose="020B0903060703020204" pitchFamily="34" charset="0"/>
              </a:rPr>
              <a:t> Lizcano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8897471" y="521789"/>
            <a:ext cx="2891119" cy="2907211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149867" y="22583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18" y="4205184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7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7574990" y="6073823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8697553" y="6060028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9839047" y="6070374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10983531" y="6070374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U.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B0E35F7-CFA0-4D51-AFFD-678CF6872E5C}"/>
              </a:ext>
            </a:extLst>
          </p:cNvPr>
          <p:cNvSpPr txBox="1"/>
          <p:nvPr/>
        </p:nvSpPr>
        <p:spPr>
          <a:xfrm>
            <a:off x="676560" y="2193845"/>
            <a:ext cx="65995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Impact" panose="020B0806030902050204" pitchFamily="34" charset="0"/>
              </a:rPr>
              <a:t>OBJETIVOS:</a:t>
            </a:r>
          </a:p>
          <a:p>
            <a:pPr algn="ctr"/>
            <a:endParaRPr lang="es-CO" sz="2400" dirty="0">
              <a:latin typeface="Bahnschrift SemiLight Condensed" panose="020B0502040204020203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Hallar el valor de la aceleración de gravedad en Bucaramanga.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Realizar un modelado correcto del problema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Encontrar las variables del movimiento de un péndulo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Estimar en qué ángulos se ajusta al modelo experimental</a:t>
            </a:r>
            <a:r>
              <a:rPr lang="es-CO" sz="2400" b="1" dirty="0">
                <a:latin typeface="Bahnschrift SemiLight Condensed" panose="020B0502040204020203" pitchFamily="34" charset="0"/>
              </a:rPr>
              <a:t>.</a:t>
            </a:r>
          </a:p>
          <a:p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97A578B-A60B-469C-BB77-46AC17D93C23}"/>
              </a:ext>
            </a:extLst>
          </p:cNvPr>
          <p:cNvSpPr txBox="1"/>
          <p:nvPr/>
        </p:nvSpPr>
        <p:spPr>
          <a:xfrm>
            <a:off x="1570398" y="1145821"/>
            <a:ext cx="554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Bahnschrift SemiLight Condensed" panose="020B0502040204020203" pitchFamily="34" charset="0"/>
              </a:rPr>
              <a:t>Se quiere estimar el valor de la aceleración en Bucaramanga por medio de un péndulo simple.</a:t>
            </a:r>
          </a:p>
        </p:txBody>
      </p: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CF310318-A9C4-44F4-A15A-25D5A7EA74A8}"/>
              </a:ext>
            </a:extLst>
          </p:cNvPr>
          <p:cNvCxnSpPr>
            <a:cxnSpLocks/>
            <a:stCxn id="51" idx="8"/>
            <a:endCxn id="52" idx="1"/>
          </p:cNvCxnSpPr>
          <p:nvPr/>
        </p:nvCxnSpPr>
        <p:spPr>
          <a:xfrm>
            <a:off x="7339290" y="4815744"/>
            <a:ext cx="462477" cy="732359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rma libre: forma 50">
            <a:extLst>
              <a:ext uri="{FF2B5EF4-FFF2-40B4-BE49-F238E27FC236}">
                <a16:creationId xmlns:a16="http://schemas.microsoft.com/office/drawing/2014/main" id="{18010ABA-2485-4E22-86D2-B4BB9AE8442C}"/>
              </a:ext>
            </a:extLst>
          </p:cNvPr>
          <p:cNvSpPr/>
          <p:nvPr/>
        </p:nvSpPr>
        <p:spPr>
          <a:xfrm flipH="1">
            <a:off x="6854874" y="4640567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BFC96FD-6C94-45EF-A4A3-08BD106CD32B}"/>
              </a:ext>
            </a:extLst>
          </p:cNvPr>
          <p:cNvSpPr/>
          <p:nvPr/>
        </p:nvSpPr>
        <p:spPr>
          <a:xfrm rot="17100465" flipH="1">
            <a:off x="7736139" y="5552299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94865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865E8BB-AACB-4D63-BA13-F20BDE8AA6E9}"/>
              </a:ext>
            </a:extLst>
          </p:cNvPr>
          <p:cNvSpPr/>
          <p:nvPr/>
        </p:nvSpPr>
        <p:spPr>
          <a:xfrm>
            <a:off x="1946231" y="998288"/>
            <a:ext cx="8299537" cy="4861424"/>
          </a:xfrm>
          <a:prstGeom prst="roundRect">
            <a:avLst/>
          </a:prstGeom>
          <a:solidFill>
            <a:srgbClr val="FFFFF3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10341357" y="179265"/>
            <a:ext cx="1690274" cy="1699682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7508213" y="6060028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18" y="4205184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7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414381" y="168324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8697553" y="6060028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9839047" y="6070374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10983531" y="6070374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U.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B0E35F7-CFA0-4D51-AFFD-678CF6872E5C}"/>
              </a:ext>
            </a:extLst>
          </p:cNvPr>
          <p:cNvSpPr txBox="1"/>
          <p:nvPr/>
        </p:nvSpPr>
        <p:spPr>
          <a:xfrm>
            <a:off x="-6541531" y="2375184"/>
            <a:ext cx="65995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Impact" panose="020B0806030902050204" pitchFamily="34" charset="0"/>
              </a:rPr>
              <a:t>OBJETIVOS:</a:t>
            </a:r>
          </a:p>
          <a:p>
            <a:pPr algn="ctr"/>
            <a:endParaRPr lang="es-CO" sz="2400" dirty="0">
              <a:latin typeface="Bahnschrift SemiLight Condensed" panose="020B0502040204020203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Hallar el valor de la aceleración de gravedad en Bucaramanga.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Realizar un modelado correcto del problema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Encontrar las variables del movimiento de un péndulo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400" dirty="0">
                <a:latin typeface="Bahnschrift SemiLight Condensed" panose="020B0502040204020203" pitchFamily="34" charset="0"/>
              </a:rPr>
              <a:t>Estimar en qué ángulos se ajusta al modelo experimental</a:t>
            </a:r>
            <a:r>
              <a:rPr lang="es-CO" sz="2400" b="1" dirty="0">
                <a:latin typeface="Bahnschrift SemiLight Condensed" panose="020B0502040204020203" pitchFamily="34" charset="0"/>
              </a:rPr>
              <a:t>.</a:t>
            </a:r>
          </a:p>
          <a:p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97A578B-A60B-469C-BB77-46AC17D93C23}"/>
              </a:ext>
            </a:extLst>
          </p:cNvPr>
          <p:cNvSpPr txBox="1"/>
          <p:nvPr/>
        </p:nvSpPr>
        <p:spPr>
          <a:xfrm>
            <a:off x="-5699334" y="1047950"/>
            <a:ext cx="554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Bahnschrift SemiLight Condensed" panose="020B0502040204020203" pitchFamily="34" charset="0"/>
              </a:rPr>
              <a:t>Se quiere estimar el valor de la aceleración en Bucaramanga por medio de un péndulo simple.</a:t>
            </a:r>
          </a:p>
        </p:txBody>
      </p: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CF310318-A9C4-44F4-A15A-25D5A7EA74A8}"/>
              </a:ext>
            </a:extLst>
          </p:cNvPr>
          <p:cNvCxnSpPr>
            <a:cxnSpLocks/>
            <a:stCxn id="51" idx="8"/>
            <a:endCxn id="52" idx="1"/>
          </p:cNvCxnSpPr>
          <p:nvPr/>
        </p:nvCxnSpPr>
        <p:spPr>
          <a:xfrm flipH="1">
            <a:off x="2710086" y="4727420"/>
            <a:ext cx="447401" cy="726913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rma libre: forma 50">
            <a:extLst>
              <a:ext uri="{FF2B5EF4-FFF2-40B4-BE49-F238E27FC236}">
                <a16:creationId xmlns:a16="http://schemas.microsoft.com/office/drawing/2014/main" id="{18010ABA-2485-4E22-86D2-B4BB9AE8442C}"/>
              </a:ext>
            </a:extLst>
          </p:cNvPr>
          <p:cNvSpPr/>
          <p:nvPr/>
        </p:nvSpPr>
        <p:spPr>
          <a:xfrm flipH="1">
            <a:off x="2673071" y="4552243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BFC96FD-6C94-45EF-A4A3-08BD106CD32B}"/>
              </a:ext>
            </a:extLst>
          </p:cNvPr>
          <p:cNvSpPr/>
          <p:nvPr/>
        </p:nvSpPr>
        <p:spPr>
          <a:xfrm rot="19924742" flipH="1">
            <a:off x="2571579" y="5458027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47A3507-7971-43BE-AB0F-1A231C8A5128}"/>
              </a:ext>
            </a:extLst>
          </p:cNvPr>
          <p:cNvSpPr txBox="1"/>
          <p:nvPr/>
        </p:nvSpPr>
        <p:spPr>
          <a:xfrm>
            <a:off x="2033012" y="1320255"/>
            <a:ext cx="8125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800" dirty="0">
                <a:latin typeface="Bahnschrift SemiLight Condensed" panose="020B0502040204020203" pitchFamily="34" charset="0"/>
              </a:rPr>
              <a:t>En este experimento se realizaron modelos teóricos con Python y posteriormente se hicieron varios videos para los 4 casos, dos masas distintas y dos amplitudes distintas para ser analizados y procesados con </a:t>
            </a:r>
            <a:r>
              <a:rPr lang="es-CO" sz="2800" dirty="0" err="1">
                <a:latin typeface="Bahnschrift SemiLight Condensed" panose="020B0502040204020203" pitchFamily="34" charset="0"/>
              </a:rPr>
              <a:t>Tracker</a:t>
            </a:r>
            <a:r>
              <a:rPr lang="es-CO" sz="2800" dirty="0">
                <a:latin typeface="Bahnschrift SemiLight Condensed" panose="020B0502040204020203" pitchFamily="34" charset="0"/>
              </a:rPr>
              <a:t>, a partir de las pequeñas amplitudes se halló la gravedad, y a partir de las grandes se comprobó la estimación angular. 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122C02E6-56CF-4969-BB6C-0A7CE7A43086}"/>
              </a:ext>
            </a:extLst>
          </p:cNvPr>
          <p:cNvGrpSpPr/>
          <p:nvPr/>
        </p:nvGrpSpPr>
        <p:grpSpPr>
          <a:xfrm>
            <a:off x="4459566" y="4343346"/>
            <a:ext cx="5428141" cy="1420510"/>
            <a:chOff x="3246154" y="4669330"/>
            <a:chExt cx="6786052" cy="1859756"/>
          </a:xfrm>
        </p:grpSpPr>
        <p:pic>
          <p:nvPicPr>
            <p:cNvPr id="55" name="Imagen 54">
              <a:extLst>
                <a:ext uri="{FF2B5EF4-FFF2-40B4-BE49-F238E27FC236}">
                  <a16:creationId xmlns:a16="http://schemas.microsoft.com/office/drawing/2014/main" id="{77213C8C-2A35-45FE-98CE-2C266455F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16000" y1="25333" x2="11333" y2="25667"/>
                          <a14:foregroundMark x1="20000" y1="23000" x2="13000" y2="22667"/>
                          <a14:foregroundMark x1="68000" y1="14667" x2="77000" y2="13000"/>
                          <a14:foregroundMark x1="77000" y1="13000" x2="74667" y2="18667"/>
                          <a14:foregroundMark x1="75000" y1="19667" x2="75833" y2="10833"/>
                          <a14:foregroundMark x1="75833" y1="10833" x2="68667" y2="13000"/>
                          <a14:foregroundMark x1="13000" y1="41667" x2="12333" y2="52000"/>
                          <a14:foregroundMark x1="33000" y1="44000" x2="29333" y2="47333"/>
                          <a14:foregroundMark x1="83000" y1="42333" x2="84833" y2="50667"/>
                          <a14:foregroundMark x1="84833" y1="50667" x2="81333" y2="52333"/>
                          <a14:foregroundMark x1="83667" y1="47000" x2="83667" y2="41333"/>
                          <a14:foregroundMark x1="85000" y1="41667" x2="87333" y2="50000"/>
                          <a14:foregroundMark x1="87333" y1="50000" x2="87333" y2="50000"/>
                          <a14:foregroundMark x1="34333" y1="77000" x2="32167" y2="85167"/>
                          <a14:foregroundMark x1="32167" y1="85167" x2="32667" y2="78333"/>
                          <a14:foregroundMark x1="35333" y1="82333" x2="35333" y2="82333"/>
                          <a14:foregroundMark x1="39667" y1="78333" x2="35667" y2="86833"/>
                          <a14:foregroundMark x1="35667" y1="86833" x2="26167" y2="86167"/>
                          <a14:foregroundMark x1="26167" y1="86167" x2="29500" y2="77833"/>
                          <a14:foregroundMark x1="29500" y1="77833" x2="32000" y2="74667"/>
                          <a14:foregroundMark x1="22333" y1="83333" x2="20333" y2="84000"/>
                          <a14:foregroundMark x1="24000" y1="82333" x2="16000" y2="85500"/>
                          <a14:foregroundMark x1="16000" y1="85500" x2="23833" y2="89500"/>
                          <a14:foregroundMark x1="23833" y1="89500" x2="23333" y2="84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172450" y="4669330"/>
              <a:ext cx="1859756" cy="1859756"/>
            </a:xfrm>
            <a:prstGeom prst="rect">
              <a:avLst/>
            </a:prstGeom>
            <a:effectLst>
              <a:glow rad="101600">
                <a:schemeClr val="tx1">
                  <a:alpha val="60000"/>
                </a:schemeClr>
              </a:glow>
            </a:effectLst>
          </p:spPr>
        </p:pic>
        <p:pic>
          <p:nvPicPr>
            <p:cNvPr id="56" name="Imagen 55">
              <a:extLst>
                <a:ext uri="{FF2B5EF4-FFF2-40B4-BE49-F238E27FC236}">
                  <a16:creationId xmlns:a16="http://schemas.microsoft.com/office/drawing/2014/main" id="{67E0373E-6958-4330-8342-0E46A6DB8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77864" y="4840184"/>
              <a:ext cx="1454872" cy="1594209"/>
            </a:xfrm>
            <a:prstGeom prst="rect">
              <a:avLst/>
            </a:prstGeom>
            <a:effectLst>
              <a:glow rad="101600">
                <a:schemeClr val="tx1">
                  <a:alpha val="60000"/>
                </a:schemeClr>
              </a:glow>
            </a:effectLst>
          </p:spPr>
        </p:pic>
        <p:pic>
          <p:nvPicPr>
            <p:cNvPr id="57" name="Imagen 56">
              <a:extLst>
                <a:ext uri="{FF2B5EF4-FFF2-40B4-BE49-F238E27FC236}">
                  <a16:creationId xmlns:a16="http://schemas.microsoft.com/office/drawing/2014/main" id="{6EDAB68F-A562-4660-93EA-555480F43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24282" y="4929986"/>
              <a:ext cx="1321497" cy="133844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1E871FD7-3403-4307-9E77-6AF0FF521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46154" y="4989608"/>
              <a:ext cx="1219200" cy="1219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31841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2753A75-24A7-41CE-9C37-0FC350D3A47D}"/>
              </a:ext>
            </a:extLst>
          </p:cNvPr>
          <p:cNvSpPr/>
          <p:nvPr/>
        </p:nvSpPr>
        <p:spPr>
          <a:xfrm>
            <a:off x="10688438" y="379645"/>
            <a:ext cx="1281580" cy="1139433"/>
          </a:xfrm>
          <a:prstGeom prst="roundRect">
            <a:avLst/>
          </a:prstGeom>
          <a:solidFill>
            <a:srgbClr val="FFFFF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1D9B5E75-2516-4CC0-AF0E-892411DF6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213" y="4276858"/>
            <a:ext cx="2988000" cy="2113637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865E8BB-AACB-4D63-BA13-F20BDE8AA6E9}"/>
              </a:ext>
            </a:extLst>
          </p:cNvPr>
          <p:cNvSpPr/>
          <p:nvPr/>
        </p:nvSpPr>
        <p:spPr>
          <a:xfrm>
            <a:off x="155080" y="5054534"/>
            <a:ext cx="1803846" cy="1699682"/>
          </a:xfrm>
          <a:prstGeom prst="roundRect">
            <a:avLst/>
          </a:prstGeom>
          <a:solidFill>
            <a:srgbClr val="FFFFF3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10598103" y="179265"/>
            <a:ext cx="1531669" cy="1540194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7508213" y="6060028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18" y="4205184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7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8673630" y="6070373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414207" y="179265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9839047" y="6070374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10983531" y="6070374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U.</a:t>
              </a:r>
            </a:p>
          </p:txBody>
        </p:sp>
      </p:grp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CF310318-A9C4-44F4-A15A-25D5A7EA74A8}"/>
              </a:ext>
            </a:extLst>
          </p:cNvPr>
          <p:cNvCxnSpPr>
            <a:cxnSpLocks/>
            <a:stCxn id="51" idx="8"/>
            <a:endCxn id="52" idx="1"/>
          </p:cNvCxnSpPr>
          <p:nvPr/>
        </p:nvCxnSpPr>
        <p:spPr>
          <a:xfrm>
            <a:off x="1035921" y="5470719"/>
            <a:ext cx="499374" cy="710468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rma libre: forma 50">
            <a:extLst>
              <a:ext uri="{FF2B5EF4-FFF2-40B4-BE49-F238E27FC236}">
                <a16:creationId xmlns:a16="http://schemas.microsoft.com/office/drawing/2014/main" id="{18010ABA-2485-4E22-86D2-B4BB9AE8442C}"/>
              </a:ext>
            </a:extLst>
          </p:cNvPr>
          <p:cNvSpPr/>
          <p:nvPr/>
        </p:nvSpPr>
        <p:spPr>
          <a:xfrm flipH="1">
            <a:off x="551505" y="5295542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BFC96FD-6C94-45EF-A4A3-08BD106CD32B}"/>
              </a:ext>
            </a:extLst>
          </p:cNvPr>
          <p:cNvSpPr/>
          <p:nvPr/>
        </p:nvSpPr>
        <p:spPr>
          <a:xfrm rot="17043155" flipH="1">
            <a:off x="1471061" y="6184773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Flecha: pentágono 19">
            <a:extLst>
              <a:ext uri="{FF2B5EF4-FFF2-40B4-BE49-F238E27FC236}">
                <a16:creationId xmlns:a16="http://schemas.microsoft.com/office/drawing/2014/main" id="{0ED03151-9C75-4BE9-978D-50D17D95FC20}"/>
              </a:ext>
            </a:extLst>
          </p:cNvPr>
          <p:cNvSpPr/>
          <p:nvPr/>
        </p:nvSpPr>
        <p:spPr>
          <a:xfrm>
            <a:off x="1800004" y="300803"/>
            <a:ext cx="3657600" cy="792177"/>
          </a:xfrm>
          <a:prstGeom prst="homePlate">
            <a:avLst/>
          </a:prstGeom>
          <a:solidFill>
            <a:srgbClr val="99CC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itannic Bold" panose="020B0903060703020204" pitchFamily="34" charset="0"/>
              </a:rPr>
              <a:t>600 ml Ángulos pequeños</a:t>
            </a:r>
          </a:p>
        </p:txBody>
      </p:sp>
      <p:sp>
        <p:nvSpPr>
          <p:cNvPr id="49" name="Flecha: pentágono 48">
            <a:extLst>
              <a:ext uri="{FF2B5EF4-FFF2-40B4-BE49-F238E27FC236}">
                <a16:creationId xmlns:a16="http://schemas.microsoft.com/office/drawing/2014/main" id="{C1DD9CFD-7417-4D01-995D-E227C1397AE8}"/>
              </a:ext>
            </a:extLst>
          </p:cNvPr>
          <p:cNvSpPr/>
          <p:nvPr/>
        </p:nvSpPr>
        <p:spPr>
          <a:xfrm>
            <a:off x="6734398" y="300803"/>
            <a:ext cx="3657600" cy="792177"/>
          </a:xfrm>
          <a:prstGeom prst="homePlate">
            <a:avLst/>
          </a:prstGeom>
          <a:solidFill>
            <a:srgbClr val="99CC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itannic Bold" panose="020B0903060703020204" pitchFamily="34" charset="0"/>
              </a:rPr>
              <a:t>300 ml Ángulos pequeños</a:t>
            </a:r>
          </a:p>
        </p:txBody>
      </p:sp>
      <p:sp>
        <p:nvSpPr>
          <p:cNvPr id="53" name="Flecha: pentágono 52">
            <a:extLst>
              <a:ext uri="{FF2B5EF4-FFF2-40B4-BE49-F238E27FC236}">
                <a16:creationId xmlns:a16="http://schemas.microsoft.com/office/drawing/2014/main" id="{1024E0BB-D9C2-4432-99C0-75E6C0F83B75}"/>
              </a:ext>
            </a:extLst>
          </p:cNvPr>
          <p:cNvSpPr/>
          <p:nvPr/>
        </p:nvSpPr>
        <p:spPr>
          <a:xfrm>
            <a:off x="2438400" y="3328058"/>
            <a:ext cx="3657600" cy="792177"/>
          </a:xfrm>
          <a:prstGeom prst="homePlate">
            <a:avLst/>
          </a:prstGeom>
          <a:solidFill>
            <a:srgbClr val="99CC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itannic Bold" panose="020B0903060703020204" pitchFamily="34" charset="0"/>
              </a:rPr>
              <a:t>600 ml Ángulos grandes</a:t>
            </a:r>
          </a:p>
        </p:txBody>
      </p:sp>
      <p:sp>
        <p:nvSpPr>
          <p:cNvPr id="59" name="Flecha: pentágono 58">
            <a:extLst>
              <a:ext uri="{FF2B5EF4-FFF2-40B4-BE49-F238E27FC236}">
                <a16:creationId xmlns:a16="http://schemas.microsoft.com/office/drawing/2014/main" id="{2D8431DD-CFB0-4063-A50C-78376BC01999}"/>
              </a:ext>
            </a:extLst>
          </p:cNvPr>
          <p:cNvSpPr/>
          <p:nvPr/>
        </p:nvSpPr>
        <p:spPr>
          <a:xfrm>
            <a:off x="7266440" y="3328057"/>
            <a:ext cx="3657600" cy="792177"/>
          </a:xfrm>
          <a:prstGeom prst="homePlate">
            <a:avLst/>
          </a:prstGeom>
          <a:solidFill>
            <a:srgbClr val="99CC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itannic Bold" panose="020B0903060703020204" pitchFamily="34" charset="0"/>
              </a:rPr>
              <a:t>300 ml Ángulos grandes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DAC1BB62-2624-4FDA-8F24-7E43A6CA5D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175" y="1248980"/>
            <a:ext cx="2739348" cy="192307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A83F8862-271A-4921-9FA7-64413139D0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366" y="4313964"/>
            <a:ext cx="3003238" cy="212442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07DFADFE-4FF7-4C47-980F-3A3F785537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880" y="1240894"/>
            <a:ext cx="2736000" cy="197049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204604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865E8BB-AACB-4D63-BA13-F20BDE8AA6E9}"/>
              </a:ext>
            </a:extLst>
          </p:cNvPr>
          <p:cNvSpPr/>
          <p:nvPr/>
        </p:nvSpPr>
        <p:spPr>
          <a:xfrm>
            <a:off x="155080" y="5054534"/>
            <a:ext cx="1803846" cy="1699682"/>
          </a:xfrm>
          <a:prstGeom prst="roundRect">
            <a:avLst/>
          </a:prstGeom>
          <a:solidFill>
            <a:srgbClr val="FFFFF3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56158" r="95129">
                        <a14:foregroundMark x1="74648" y1="36443" x2="75078" y2="49601"/>
                        <a14:foregroundMark x1="84805" y1="27911" x2="86172" y2="335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10499961" y="179265"/>
            <a:ext cx="1531669" cy="1540194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7508213" y="6060028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18" y="4205184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7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8673630" y="6070373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9812475" y="6040694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207987" y="179265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10983531" y="6070374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U.</a:t>
              </a:r>
            </a:p>
          </p:txBody>
        </p:sp>
      </p:grp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CF310318-A9C4-44F4-A15A-25D5A7EA74A8}"/>
              </a:ext>
            </a:extLst>
          </p:cNvPr>
          <p:cNvCxnSpPr>
            <a:cxnSpLocks/>
            <a:stCxn id="51" idx="8"/>
            <a:endCxn id="52" idx="1"/>
          </p:cNvCxnSpPr>
          <p:nvPr/>
        </p:nvCxnSpPr>
        <p:spPr>
          <a:xfrm flipH="1">
            <a:off x="626206" y="5470719"/>
            <a:ext cx="409715" cy="704866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rma libre: forma 50">
            <a:extLst>
              <a:ext uri="{FF2B5EF4-FFF2-40B4-BE49-F238E27FC236}">
                <a16:creationId xmlns:a16="http://schemas.microsoft.com/office/drawing/2014/main" id="{18010ABA-2485-4E22-86D2-B4BB9AE8442C}"/>
              </a:ext>
            </a:extLst>
          </p:cNvPr>
          <p:cNvSpPr/>
          <p:nvPr/>
        </p:nvSpPr>
        <p:spPr>
          <a:xfrm flipH="1">
            <a:off x="551505" y="5295542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BFC96FD-6C94-45EF-A4A3-08BD106CD32B}"/>
              </a:ext>
            </a:extLst>
          </p:cNvPr>
          <p:cNvSpPr/>
          <p:nvPr/>
        </p:nvSpPr>
        <p:spPr>
          <a:xfrm rot="19270556" flipH="1">
            <a:off x="504144" y="6184774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3E9D8612-A3E5-468F-A348-68D7DC6C9A70}"/>
              </a:ext>
            </a:extLst>
          </p:cNvPr>
          <p:cNvSpPr/>
          <p:nvPr/>
        </p:nvSpPr>
        <p:spPr>
          <a:xfrm>
            <a:off x="1993937" y="897403"/>
            <a:ext cx="8456824" cy="3951496"/>
          </a:xfrm>
          <a:prstGeom prst="roundRect">
            <a:avLst/>
          </a:prstGeom>
          <a:solidFill>
            <a:srgbClr val="FFFFF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B09C2EC-98A2-47F9-A57E-E6A0D2C8B1E5}"/>
              </a:ext>
            </a:extLst>
          </p:cNvPr>
          <p:cNvSpPr txBox="1"/>
          <p:nvPr/>
        </p:nvSpPr>
        <p:spPr>
          <a:xfrm>
            <a:off x="2170193" y="1316566"/>
            <a:ext cx="81043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>
                <a:latin typeface="Bahnschrift SemiLight Condensed" panose="020B0502040204020203" pitchFamily="34" charset="0"/>
              </a:rPr>
              <a:t>Podemos observar como los </a:t>
            </a:r>
            <a:r>
              <a:rPr lang="es-CO" sz="2800" dirty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modelos teóricos </a:t>
            </a:r>
            <a:r>
              <a:rPr lang="es-CO" sz="2800" dirty="0">
                <a:latin typeface="Bahnschrift SemiLight Condensed" panose="020B0502040204020203" pitchFamily="34" charset="0"/>
              </a:rPr>
              <a:t>se ajustan bastante bien a lo obtenido experimentalmente </a:t>
            </a:r>
            <a:r>
              <a:rPr lang="es-CO" sz="2800" dirty="0" err="1">
                <a:latin typeface="Bahnschrift SemiLight Condensed" panose="020B0502040204020203" pitchFamily="34" charset="0"/>
              </a:rPr>
              <a:t>dejandonos</a:t>
            </a:r>
            <a:r>
              <a:rPr lang="es-CO" sz="2800" dirty="0">
                <a:latin typeface="Bahnschrift SemiLight Condensed" panose="020B0502040204020203" pitchFamily="34" charset="0"/>
              </a:rPr>
              <a:t> una gravedad de </a:t>
            </a:r>
            <a:r>
              <a:rPr lang="es-CO" sz="2800" b="1" dirty="0">
                <a:solidFill>
                  <a:srgbClr val="0070C0"/>
                </a:solidFill>
                <a:latin typeface="Bahnschrift SemiLight Condensed" panose="020B0502040204020203" pitchFamily="34" charset="0"/>
              </a:rPr>
              <a:t>9.86 m/s^2</a:t>
            </a:r>
            <a:r>
              <a:rPr lang="es-CO" sz="2800" dirty="0">
                <a:latin typeface="Bahnschrift SemiLight Condensed" panose="020B0502040204020203" pitchFamily="34" charset="0"/>
              </a:rPr>
              <a:t>, lo cual es bastante cerca de la real siendo 9.78 m/s^2, ahora bien, también de esto pudimos confirmar los otros dos objetivos, tanto que, efectivamente, no afecta la masa del objeto que oscila, como que para oscilaciones o ángulos pequeños se puede despreciar cierta parte de la fórmula para simplificar.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BAAB94-188F-4047-ABD9-8F9C6126C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7446" y="4942487"/>
            <a:ext cx="2716619" cy="1056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61D0931-190A-4F49-BCF2-E06037C58B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1068" y="4942487"/>
            <a:ext cx="1999259" cy="105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Flecha: a la izquierda y derecha 7">
            <a:extLst>
              <a:ext uri="{FF2B5EF4-FFF2-40B4-BE49-F238E27FC236}">
                <a16:creationId xmlns:a16="http://schemas.microsoft.com/office/drawing/2014/main" id="{414C837A-56F9-48CF-B865-2E92E79E5067}"/>
              </a:ext>
            </a:extLst>
          </p:cNvPr>
          <p:cNvSpPr/>
          <p:nvPr/>
        </p:nvSpPr>
        <p:spPr>
          <a:xfrm>
            <a:off x="5764065" y="5295542"/>
            <a:ext cx="985078" cy="365029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11724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3E9D8612-A3E5-468F-A348-68D7DC6C9A70}"/>
              </a:ext>
            </a:extLst>
          </p:cNvPr>
          <p:cNvSpPr/>
          <p:nvPr/>
        </p:nvSpPr>
        <p:spPr>
          <a:xfrm>
            <a:off x="11028632" y="489824"/>
            <a:ext cx="771587" cy="822056"/>
          </a:xfrm>
          <a:prstGeom prst="roundRect">
            <a:avLst/>
          </a:prstGeom>
          <a:solidFill>
            <a:srgbClr val="FFFFF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865E8BB-AACB-4D63-BA13-F20BDE8AA6E9}"/>
              </a:ext>
            </a:extLst>
          </p:cNvPr>
          <p:cNvSpPr/>
          <p:nvPr/>
        </p:nvSpPr>
        <p:spPr>
          <a:xfrm>
            <a:off x="2153500" y="654648"/>
            <a:ext cx="7906023" cy="5171403"/>
          </a:xfrm>
          <a:prstGeom prst="roundRect">
            <a:avLst/>
          </a:prstGeom>
          <a:solidFill>
            <a:srgbClr val="FFFFF3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BF9E20-AA93-454F-B7D0-D9B227BCC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7"/>
          <a:stretch/>
        </p:blipFill>
        <p:spPr>
          <a:xfrm>
            <a:off x="10499961" y="179265"/>
            <a:ext cx="1531669" cy="1540194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21323414-A307-4416-9B46-9A934246BB14}"/>
              </a:ext>
            </a:extLst>
          </p:cNvPr>
          <p:cNvGrpSpPr/>
          <p:nvPr/>
        </p:nvGrpSpPr>
        <p:grpSpPr>
          <a:xfrm>
            <a:off x="7508213" y="6060028"/>
            <a:ext cx="1053389" cy="2490759"/>
            <a:chOff x="5319275" y="4128873"/>
            <a:chExt cx="1053389" cy="2490759"/>
          </a:xfrm>
        </p:grpSpPr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E30A76FA-1787-493A-BAF8-4B04011AAAFC}"/>
                </a:ext>
              </a:extLst>
            </p:cNvPr>
            <p:cNvSpPr/>
            <p:nvPr/>
          </p:nvSpPr>
          <p:spPr>
            <a:xfrm>
              <a:off x="531927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D8BB019-FE1E-4B0A-A183-8AEBA4CFA37D}"/>
                </a:ext>
              </a:extLst>
            </p:cNvPr>
            <p:cNvSpPr txBox="1"/>
            <p:nvPr/>
          </p:nvSpPr>
          <p:spPr>
            <a:xfrm>
              <a:off x="5367118" y="4205184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63990B5-0AC3-43A3-8CFF-89543983BD86}"/>
                </a:ext>
              </a:extLst>
            </p:cNvPr>
            <p:cNvSpPr txBox="1"/>
            <p:nvPr/>
          </p:nvSpPr>
          <p:spPr>
            <a:xfrm>
              <a:off x="5503069" y="4974143"/>
              <a:ext cx="6857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sz="20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04C0F09-4DB7-44F3-90A1-F291B65E3302}"/>
              </a:ext>
            </a:extLst>
          </p:cNvPr>
          <p:cNvGrpSpPr/>
          <p:nvPr/>
        </p:nvGrpSpPr>
        <p:grpSpPr>
          <a:xfrm>
            <a:off x="8673630" y="6070373"/>
            <a:ext cx="1053389" cy="2490759"/>
            <a:chOff x="6597090" y="4128873"/>
            <a:chExt cx="1053389" cy="2490759"/>
          </a:xfrm>
        </p:grpSpPr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232FC1C2-9F3B-4F0D-AFC0-2EAEEB121A4D}"/>
                </a:ext>
              </a:extLst>
            </p:cNvPr>
            <p:cNvSpPr/>
            <p:nvPr/>
          </p:nvSpPr>
          <p:spPr>
            <a:xfrm>
              <a:off x="6597090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59C3B25-649B-4878-826B-614A9E350567}"/>
                </a:ext>
              </a:extLst>
            </p:cNvPr>
            <p:cNvSpPr txBox="1"/>
            <p:nvPr/>
          </p:nvSpPr>
          <p:spPr>
            <a:xfrm>
              <a:off x="6644934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D931185-9609-43D2-8AAB-746B9A033142}"/>
                </a:ext>
              </a:extLst>
            </p:cNvPr>
            <p:cNvSpPr txBox="1"/>
            <p:nvPr/>
          </p:nvSpPr>
          <p:spPr>
            <a:xfrm>
              <a:off x="6780884" y="4851511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M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1383FE7E-CE96-4F70-B125-3C35A00529D3}"/>
              </a:ext>
            </a:extLst>
          </p:cNvPr>
          <p:cNvGrpSpPr/>
          <p:nvPr/>
        </p:nvGrpSpPr>
        <p:grpSpPr>
          <a:xfrm>
            <a:off x="9812475" y="6040694"/>
            <a:ext cx="1053389" cy="2490759"/>
            <a:chOff x="7874905" y="4128873"/>
            <a:chExt cx="1053389" cy="2490759"/>
          </a:xfrm>
        </p:grpSpPr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2CDA2629-B721-4A4B-A5F8-87C915E3AD02}"/>
                </a:ext>
              </a:extLst>
            </p:cNvPr>
            <p:cNvSpPr/>
            <p:nvPr/>
          </p:nvSpPr>
          <p:spPr>
            <a:xfrm>
              <a:off x="7874905" y="4128873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51765F7-BC02-42AB-9ADF-C8AFF50A45EE}"/>
                </a:ext>
              </a:extLst>
            </p:cNvPr>
            <p:cNvSpPr txBox="1"/>
            <p:nvPr/>
          </p:nvSpPr>
          <p:spPr>
            <a:xfrm>
              <a:off x="7922749" y="4205181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360D1FAA-648B-4004-8BE8-21930611B5E2}"/>
                </a:ext>
              </a:extLst>
            </p:cNvPr>
            <p:cNvSpPr txBox="1"/>
            <p:nvPr/>
          </p:nvSpPr>
          <p:spPr>
            <a:xfrm>
              <a:off x="8059651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R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E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T.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C22F5D3E-06DE-4478-B09C-201E994A1919}"/>
              </a:ext>
            </a:extLst>
          </p:cNvPr>
          <p:cNvGrpSpPr/>
          <p:nvPr/>
        </p:nvGrpSpPr>
        <p:grpSpPr>
          <a:xfrm>
            <a:off x="11063348" y="5989507"/>
            <a:ext cx="1053389" cy="2497656"/>
            <a:chOff x="9152720" y="4128872"/>
            <a:chExt cx="1053389" cy="2497656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4A3CA0B0-015A-4330-9A66-40DF2D86660D}"/>
                </a:ext>
              </a:extLst>
            </p:cNvPr>
            <p:cNvSpPr/>
            <p:nvPr/>
          </p:nvSpPr>
          <p:spPr>
            <a:xfrm>
              <a:off x="9152720" y="4128872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8AD6FB3-3818-4504-8B04-76968C4A26D7}"/>
                </a:ext>
              </a:extLst>
            </p:cNvPr>
            <p:cNvSpPr txBox="1"/>
            <p:nvPr/>
          </p:nvSpPr>
          <p:spPr>
            <a:xfrm>
              <a:off x="9200564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F4EA36E-160F-4B95-A4D3-5501890FDF37}"/>
                </a:ext>
              </a:extLst>
            </p:cNvPr>
            <p:cNvSpPr txBox="1"/>
            <p:nvPr/>
          </p:nvSpPr>
          <p:spPr>
            <a:xfrm>
              <a:off x="9336514" y="4872202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I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s.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FED5922A-B775-4184-BD0E-B20E51D7D468}"/>
              </a:ext>
            </a:extLst>
          </p:cNvPr>
          <p:cNvGrpSpPr/>
          <p:nvPr/>
        </p:nvGrpSpPr>
        <p:grpSpPr>
          <a:xfrm>
            <a:off x="207987" y="318519"/>
            <a:ext cx="1053389" cy="2490759"/>
            <a:chOff x="10430535" y="4128871"/>
            <a:chExt cx="1053389" cy="2490759"/>
          </a:xfrm>
        </p:grpSpPr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701219D1-3268-4744-99C0-437B9B0FEE0B}"/>
                </a:ext>
              </a:extLst>
            </p:cNvPr>
            <p:cNvSpPr/>
            <p:nvPr/>
          </p:nvSpPr>
          <p:spPr>
            <a:xfrm>
              <a:off x="10430535" y="4128871"/>
              <a:ext cx="1053389" cy="2490759"/>
            </a:xfrm>
            <a:custGeom>
              <a:avLst/>
              <a:gdLst>
                <a:gd name="connsiteX0" fmla="*/ 658906 w 1317812"/>
                <a:gd name="connsiteY0" fmla="*/ 147544 h 2971800"/>
                <a:gd name="connsiteX1" fmla="*/ 293033 w 1317812"/>
                <a:gd name="connsiteY1" fmla="*/ 513976 h 2971800"/>
                <a:gd name="connsiteX2" fmla="*/ 658906 w 1317812"/>
                <a:gd name="connsiteY2" fmla="*/ 880408 h 2971800"/>
                <a:gd name="connsiteX3" fmla="*/ 1024779 w 1317812"/>
                <a:gd name="connsiteY3" fmla="*/ 513976 h 2971800"/>
                <a:gd name="connsiteX4" fmla="*/ 658906 w 1317812"/>
                <a:gd name="connsiteY4" fmla="*/ 147544 h 2971800"/>
                <a:gd name="connsiteX5" fmla="*/ 656662 w 1317812"/>
                <a:gd name="connsiteY5" fmla="*/ 0 h 2971800"/>
                <a:gd name="connsiteX6" fmla="*/ 1135314 w 1317812"/>
                <a:gd name="connsiteY6" fmla="*/ 365058 h 2971800"/>
                <a:gd name="connsiteX7" fmla="*/ 1140363 w 1317812"/>
                <a:gd name="connsiteY7" fmla="*/ 411930 h 2971800"/>
                <a:gd name="connsiteX8" fmla="*/ 1183666 w 1317812"/>
                <a:gd name="connsiteY8" fmla="*/ 420673 h 2971800"/>
                <a:gd name="connsiteX9" fmla="*/ 1317812 w 1317812"/>
                <a:gd name="connsiteY9" fmla="*/ 623052 h 2971800"/>
                <a:gd name="connsiteX10" fmla="*/ 1317812 w 1317812"/>
                <a:gd name="connsiteY10" fmla="*/ 2752160 h 2971800"/>
                <a:gd name="connsiteX11" fmla="*/ 1098172 w 1317812"/>
                <a:gd name="connsiteY11" fmla="*/ 2971800 h 2971800"/>
                <a:gd name="connsiteX12" fmla="*/ 219640 w 1317812"/>
                <a:gd name="connsiteY12" fmla="*/ 2971800 h 2971800"/>
                <a:gd name="connsiteX13" fmla="*/ 0 w 1317812"/>
                <a:gd name="connsiteY13" fmla="*/ 2752160 h 2971800"/>
                <a:gd name="connsiteX14" fmla="*/ 0 w 1317812"/>
                <a:gd name="connsiteY14" fmla="*/ 623052 h 2971800"/>
                <a:gd name="connsiteX15" fmla="*/ 134146 w 1317812"/>
                <a:gd name="connsiteY15" fmla="*/ 420673 h 2971800"/>
                <a:gd name="connsiteX16" fmla="*/ 172861 w 1317812"/>
                <a:gd name="connsiteY16" fmla="*/ 412856 h 2971800"/>
                <a:gd name="connsiteX17" fmla="*/ 178010 w 1317812"/>
                <a:gd name="connsiteY17" fmla="*/ 365058 h 2971800"/>
                <a:gd name="connsiteX18" fmla="*/ 656662 w 1317812"/>
                <a:gd name="connsiteY1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7812" h="2971800">
                  <a:moveTo>
                    <a:pt x="658906" y="147544"/>
                  </a:moveTo>
                  <a:cubicBezTo>
                    <a:pt x="456840" y="147544"/>
                    <a:pt x="293033" y="311601"/>
                    <a:pt x="293033" y="513976"/>
                  </a:cubicBezTo>
                  <a:cubicBezTo>
                    <a:pt x="293033" y="716351"/>
                    <a:pt x="456840" y="880408"/>
                    <a:pt x="658906" y="880408"/>
                  </a:cubicBezTo>
                  <a:cubicBezTo>
                    <a:pt x="860972" y="880408"/>
                    <a:pt x="1024779" y="716351"/>
                    <a:pt x="1024779" y="513976"/>
                  </a:cubicBezTo>
                  <a:cubicBezTo>
                    <a:pt x="1024779" y="311601"/>
                    <a:pt x="860972" y="147544"/>
                    <a:pt x="658906" y="147544"/>
                  </a:cubicBezTo>
                  <a:close/>
                  <a:moveTo>
                    <a:pt x="656662" y="0"/>
                  </a:moveTo>
                  <a:cubicBezTo>
                    <a:pt x="892767" y="0"/>
                    <a:pt x="1089756" y="156720"/>
                    <a:pt x="1135314" y="365058"/>
                  </a:cubicBezTo>
                  <a:lnTo>
                    <a:pt x="1140363" y="411930"/>
                  </a:lnTo>
                  <a:lnTo>
                    <a:pt x="1183666" y="420673"/>
                  </a:lnTo>
                  <a:cubicBezTo>
                    <a:pt x="1262498" y="454016"/>
                    <a:pt x="1317812" y="532074"/>
                    <a:pt x="1317812" y="623052"/>
                  </a:cubicBezTo>
                  <a:lnTo>
                    <a:pt x="1317812" y="2752160"/>
                  </a:lnTo>
                  <a:cubicBezTo>
                    <a:pt x="1317812" y="2873464"/>
                    <a:pt x="1219476" y="2971800"/>
                    <a:pt x="1098172" y="2971800"/>
                  </a:cubicBezTo>
                  <a:lnTo>
                    <a:pt x="219640" y="2971800"/>
                  </a:lnTo>
                  <a:cubicBezTo>
                    <a:pt x="98336" y="2971800"/>
                    <a:pt x="0" y="2873464"/>
                    <a:pt x="0" y="2752160"/>
                  </a:cubicBezTo>
                  <a:lnTo>
                    <a:pt x="0" y="623052"/>
                  </a:lnTo>
                  <a:cubicBezTo>
                    <a:pt x="0" y="532074"/>
                    <a:pt x="55314" y="454016"/>
                    <a:pt x="134146" y="420673"/>
                  </a:cubicBezTo>
                  <a:lnTo>
                    <a:pt x="172861" y="412856"/>
                  </a:lnTo>
                  <a:lnTo>
                    <a:pt x="178010" y="365058"/>
                  </a:lnTo>
                  <a:cubicBezTo>
                    <a:pt x="223569" y="156720"/>
                    <a:pt x="420558" y="0"/>
                    <a:pt x="656662" y="0"/>
                  </a:cubicBezTo>
                  <a:close/>
                </a:path>
              </a:pathLst>
            </a:custGeom>
            <a:solidFill>
              <a:srgbClr val="99C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83AF141-F574-49B0-AA57-A5523606BB34}"/>
                </a:ext>
              </a:extLst>
            </p:cNvPr>
            <p:cNvSpPr txBox="1"/>
            <p:nvPr/>
          </p:nvSpPr>
          <p:spPr>
            <a:xfrm>
              <a:off x="10478379" y="4205180"/>
              <a:ext cx="957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88FADEB-6554-4704-8C9E-6A834BDE5FF3}"/>
                </a:ext>
              </a:extLst>
            </p:cNvPr>
            <p:cNvSpPr txBox="1"/>
            <p:nvPr/>
          </p:nvSpPr>
          <p:spPr>
            <a:xfrm>
              <a:off x="10614329" y="4851033"/>
              <a:ext cx="685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O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N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L</a:t>
              </a:r>
            </a:p>
            <a:p>
              <a:pPr algn="ctr"/>
              <a:r>
                <a:rPr lang="es-CO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U.</a:t>
              </a:r>
            </a:p>
          </p:txBody>
        </p:sp>
      </p:grp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CF310318-A9C4-44F4-A15A-25D5A7EA74A8}"/>
              </a:ext>
            </a:extLst>
          </p:cNvPr>
          <p:cNvCxnSpPr>
            <a:cxnSpLocks/>
            <a:stCxn id="51" idx="8"/>
            <a:endCxn id="52" idx="1"/>
          </p:cNvCxnSpPr>
          <p:nvPr/>
        </p:nvCxnSpPr>
        <p:spPr>
          <a:xfrm>
            <a:off x="8862222" y="4650776"/>
            <a:ext cx="467228" cy="711361"/>
          </a:xfrm>
          <a:prstGeom prst="line">
            <a:avLst/>
          </a:prstGeom>
          <a:ln w="3810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rma libre: forma 50">
            <a:extLst>
              <a:ext uri="{FF2B5EF4-FFF2-40B4-BE49-F238E27FC236}">
                <a16:creationId xmlns:a16="http://schemas.microsoft.com/office/drawing/2014/main" id="{18010ABA-2485-4E22-86D2-B4BB9AE8442C}"/>
              </a:ext>
            </a:extLst>
          </p:cNvPr>
          <p:cNvSpPr/>
          <p:nvPr/>
        </p:nvSpPr>
        <p:spPr>
          <a:xfrm flipH="1">
            <a:off x="8377806" y="4475599"/>
            <a:ext cx="1010995" cy="1306885"/>
          </a:xfrm>
          <a:custGeom>
            <a:avLst/>
            <a:gdLst>
              <a:gd name="connsiteX0" fmla="*/ 658813 w 1600200"/>
              <a:gd name="connsiteY0" fmla="*/ 0 h 2246356"/>
              <a:gd name="connsiteX1" fmla="*/ 941387 w 1600200"/>
              <a:gd name="connsiteY1" fmla="*/ 0 h 2246356"/>
              <a:gd name="connsiteX2" fmla="*/ 971550 w 1600200"/>
              <a:gd name="connsiteY2" fmla="*/ 30163 h 2246356"/>
              <a:gd name="connsiteX3" fmla="*/ 971550 w 1600200"/>
              <a:gd name="connsiteY3" fmla="*/ 148706 h 2246356"/>
              <a:gd name="connsiteX4" fmla="*/ 1178723 w 1600200"/>
              <a:gd name="connsiteY4" fmla="*/ 148706 h 2246356"/>
              <a:gd name="connsiteX5" fmla="*/ 1204124 w 1600200"/>
              <a:gd name="connsiteY5" fmla="*/ 174107 h 2246356"/>
              <a:gd name="connsiteX6" fmla="*/ 1204124 w 1600200"/>
              <a:gd name="connsiteY6" fmla="*/ 275705 h 2246356"/>
              <a:gd name="connsiteX7" fmla="*/ 1178723 w 1600200"/>
              <a:gd name="connsiteY7" fmla="*/ 301106 h 2246356"/>
              <a:gd name="connsiteX8" fmla="*/ 833467 w 1600200"/>
              <a:gd name="connsiteY8" fmla="*/ 301106 h 2246356"/>
              <a:gd name="connsiteX9" fmla="*/ 833467 w 1600200"/>
              <a:gd name="connsiteY9" fmla="*/ 1948988 h 2246356"/>
              <a:gd name="connsiteX10" fmla="*/ 1600200 w 1600200"/>
              <a:gd name="connsiteY10" fmla="*/ 1948988 h 2246356"/>
              <a:gd name="connsiteX11" fmla="*/ 1600200 w 1600200"/>
              <a:gd name="connsiteY11" fmla="*/ 2246356 h 2246356"/>
              <a:gd name="connsiteX12" fmla="*/ 0 w 1600200"/>
              <a:gd name="connsiteY12" fmla="*/ 2246356 h 2246356"/>
              <a:gd name="connsiteX13" fmla="*/ 0 w 1600200"/>
              <a:gd name="connsiteY13" fmla="*/ 1948988 h 2246356"/>
              <a:gd name="connsiteX14" fmla="*/ 772592 w 1600200"/>
              <a:gd name="connsiteY14" fmla="*/ 1948988 h 2246356"/>
              <a:gd name="connsiteX15" fmla="*/ 772592 w 1600200"/>
              <a:gd name="connsiteY15" fmla="*/ 301106 h 2246356"/>
              <a:gd name="connsiteX16" fmla="*/ 421477 w 1600200"/>
              <a:gd name="connsiteY16" fmla="*/ 301106 h 2246356"/>
              <a:gd name="connsiteX17" fmla="*/ 396076 w 1600200"/>
              <a:gd name="connsiteY17" fmla="*/ 275705 h 2246356"/>
              <a:gd name="connsiteX18" fmla="*/ 396076 w 1600200"/>
              <a:gd name="connsiteY18" fmla="*/ 174107 h 2246356"/>
              <a:gd name="connsiteX19" fmla="*/ 421477 w 1600200"/>
              <a:gd name="connsiteY19" fmla="*/ 148706 h 2246356"/>
              <a:gd name="connsiteX20" fmla="*/ 628650 w 1600200"/>
              <a:gd name="connsiteY20" fmla="*/ 148706 h 2246356"/>
              <a:gd name="connsiteX21" fmla="*/ 628650 w 1600200"/>
              <a:gd name="connsiteY21" fmla="*/ 30163 h 2246356"/>
              <a:gd name="connsiteX22" fmla="*/ 658813 w 1600200"/>
              <a:gd name="connsiteY22" fmla="*/ 0 h 22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00200" h="2246356">
                <a:moveTo>
                  <a:pt x="658813" y="0"/>
                </a:moveTo>
                <a:lnTo>
                  <a:pt x="941387" y="0"/>
                </a:lnTo>
                <a:cubicBezTo>
                  <a:pt x="958046" y="0"/>
                  <a:pt x="971550" y="13504"/>
                  <a:pt x="971550" y="30163"/>
                </a:cubicBezTo>
                <a:lnTo>
                  <a:pt x="971550" y="148706"/>
                </a:lnTo>
                <a:lnTo>
                  <a:pt x="1178723" y="148706"/>
                </a:lnTo>
                <a:cubicBezTo>
                  <a:pt x="1192752" y="148706"/>
                  <a:pt x="1204124" y="160078"/>
                  <a:pt x="1204124" y="174107"/>
                </a:cubicBezTo>
                <a:lnTo>
                  <a:pt x="1204124" y="275705"/>
                </a:lnTo>
                <a:cubicBezTo>
                  <a:pt x="1204124" y="289734"/>
                  <a:pt x="1192752" y="301106"/>
                  <a:pt x="1178723" y="301106"/>
                </a:cubicBezTo>
                <a:lnTo>
                  <a:pt x="833467" y="301106"/>
                </a:lnTo>
                <a:lnTo>
                  <a:pt x="833467" y="1948988"/>
                </a:lnTo>
                <a:lnTo>
                  <a:pt x="1600200" y="1948988"/>
                </a:lnTo>
                <a:lnTo>
                  <a:pt x="1600200" y="2246356"/>
                </a:lnTo>
                <a:lnTo>
                  <a:pt x="0" y="2246356"/>
                </a:lnTo>
                <a:lnTo>
                  <a:pt x="0" y="1948988"/>
                </a:lnTo>
                <a:lnTo>
                  <a:pt x="772592" y="1948988"/>
                </a:lnTo>
                <a:lnTo>
                  <a:pt x="772592" y="301106"/>
                </a:lnTo>
                <a:lnTo>
                  <a:pt x="421477" y="301106"/>
                </a:lnTo>
                <a:cubicBezTo>
                  <a:pt x="407448" y="301106"/>
                  <a:pt x="396076" y="289734"/>
                  <a:pt x="396076" y="275705"/>
                </a:cubicBezTo>
                <a:lnTo>
                  <a:pt x="396076" y="174107"/>
                </a:lnTo>
                <a:cubicBezTo>
                  <a:pt x="396076" y="160078"/>
                  <a:pt x="407448" y="148706"/>
                  <a:pt x="421477" y="148706"/>
                </a:cubicBezTo>
                <a:lnTo>
                  <a:pt x="628650" y="148706"/>
                </a:lnTo>
                <a:lnTo>
                  <a:pt x="628650" y="30163"/>
                </a:lnTo>
                <a:cubicBezTo>
                  <a:pt x="628650" y="13504"/>
                  <a:pt x="642154" y="0"/>
                  <a:pt x="658813" y="0"/>
                </a:cubicBezTo>
                <a:close/>
              </a:path>
            </a:pathLst>
          </a:custGeom>
          <a:solidFill>
            <a:srgbClr val="9933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BFC96FD-6C94-45EF-A4A3-08BD106CD32B}"/>
              </a:ext>
            </a:extLst>
          </p:cNvPr>
          <p:cNvSpPr/>
          <p:nvPr/>
        </p:nvSpPr>
        <p:spPr>
          <a:xfrm rot="16054708" flipH="1">
            <a:off x="9287310" y="5351738"/>
            <a:ext cx="202982" cy="15943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BAAB94-188F-4047-ABD9-8F9C6126C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354" y="7613007"/>
            <a:ext cx="2716619" cy="1056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61D0931-190A-4F49-BCF2-E06037C58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0976" y="7613007"/>
            <a:ext cx="1999259" cy="105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Flecha: a la izquierda y derecha 7">
            <a:extLst>
              <a:ext uri="{FF2B5EF4-FFF2-40B4-BE49-F238E27FC236}">
                <a16:creationId xmlns:a16="http://schemas.microsoft.com/office/drawing/2014/main" id="{414C837A-56F9-48CF-B865-2E92E79E5067}"/>
              </a:ext>
            </a:extLst>
          </p:cNvPr>
          <p:cNvSpPr/>
          <p:nvPr/>
        </p:nvSpPr>
        <p:spPr>
          <a:xfrm>
            <a:off x="5613973" y="7966062"/>
            <a:ext cx="985078" cy="365029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0FA59C4-14F9-4FFE-855F-385196B554AF}"/>
              </a:ext>
            </a:extLst>
          </p:cNvPr>
          <p:cNvSpPr txBox="1"/>
          <p:nvPr/>
        </p:nvSpPr>
        <p:spPr>
          <a:xfrm>
            <a:off x="2567501" y="938679"/>
            <a:ext cx="70569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rPr>
              <a:t>Conclusiones</a:t>
            </a:r>
          </a:p>
          <a:p>
            <a:pPr algn="ctr"/>
            <a:endParaRPr lang="es-CO" sz="2400" dirty="0">
              <a:latin typeface="Bahnschrift SemiLight Condensed" panose="020B0502040204020203" pitchFamily="34" charset="0"/>
            </a:endParaRPr>
          </a:p>
          <a:p>
            <a:pPr algn="ctr"/>
            <a:r>
              <a:rPr lang="es-MX" sz="2400" dirty="0">
                <a:latin typeface="Bahnschrift SemiLight Condensed" panose="020B0502040204020203" pitchFamily="34" charset="0"/>
              </a:rPr>
              <a:t>En este experimento se llevó a cabo una estimación satisfactoria de la aceleración de la gravedad en la ciudad de Bucaramanga, resultando esta aproximadamente 9,86m/s2 con un error del 0,86 lo cual es bastante bajo considerando los errores antes mencionados, la primera conclusión que</a:t>
            </a:r>
          </a:p>
          <a:p>
            <a:pPr algn="ctr"/>
            <a:r>
              <a:rPr lang="es-MX" sz="2400" dirty="0">
                <a:latin typeface="Bahnschrift SemiLight Condensed" panose="020B0502040204020203" pitchFamily="34" charset="0"/>
              </a:rPr>
              <a:t>podemos mencionar es el hecho de que la masa no afecta el periodo y por lo tanto la aceleración angular de un péndulo simple, también podemos concluir que este método es más eficiente para medir la gravedad que los anteriormente usados</a:t>
            </a:r>
            <a:endParaRPr lang="es-CO" sz="2400" dirty="0">
              <a:latin typeface="Bahnschrift Semi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2714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611</Words>
  <Application>Microsoft Office PowerPoint</Application>
  <PresentationFormat>Panorámica</PresentationFormat>
  <Paragraphs>234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Bahnschrift SemiLight Condensed</vt:lpstr>
      <vt:lpstr>Britannic Bold</vt:lpstr>
      <vt:lpstr>Calibri</vt:lpstr>
      <vt:lpstr>Calibri Light</vt:lpstr>
      <vt:lpstr>Impact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Sebastian  Urrea Vega</dc:creator>
  <cp:lastModifiedBy>Juan Sebastian  Urrea Vega</cp:lastModifiedBy>
  <cp:revision>11</cp:revision>
  <dcterms:created xsi:type="dcterms:W3CDTF">2023-07-25T04:08:36Z</dcterms:created>
  <dcterms:modified xsi:type="dcterms:W3CDTF">2023-07-25T05:40:12Z</dcterms:modified>
</cp:coreProperties>
</file>